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b61771fd0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b61771fd0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t>Last month individual stories</a:t>
            </a:r>
          </a:p>
          <a:p>
            <a:pPr marL="0" lvl="0" indent="0" algn="l" rtl="0">
              <a:spcBef>
                <a:spcPts val="0"/>
              </a:spcBef>
              <a:spcAft>
                <a:spcPts val="0"/>
              </a:spcAft>
              <a:buNone/>
            </a:pPr>
            <a:r>
              <a:rPr lang="en-US" sz="1800" dirty="0"/>
              <a:t>This month focused on our collective story</a:t>
            </a:r>
          </a:p>
          <a:p>
            <a:pPr marL="0" lvl="0" indent="0" algn="l" rtl="0">
              <a:spcBef>
                <a:spcPts val="0"/>
              </a:spcBef>
              <a:spcAft>
                <a:spcPts val="0"/>
              </a:spcAft>
              <a:buNone/>
            </a:pPr>
            <a:endParaRPr lang="en-US" sz="1800" dirty="0"/>
          </a:p>
          <a:p>
            <a:pPr marL="0" lvl="0" indent="0" algn="l" rtl="0">
              <a:spcBef>
                <a:spcPts val="0"/>
              </a:spcBef>
              <a:spcAft>
                <a:spcPts val="0"/>
              </a:spcAft>
              <a:buNone/>
            </a:pPr>
            <a:r>
              <a:rPr lang="en-US" sz="1800" dirty="0"/>
              <a:t>Lawrence, our purpose (John 17)</a:t>
            </a:r>
          </a:p>
          <a:p>
            <a:pPr marL="0" lvl="0" indent="0" algn="l" rtl="0">
              <a:spcBef>
                <a:spcPts val="0"/>
              </a:spcBef>
              <a:spcAft>
                <a:spcPts val="0"/>
              </a:spcAft>
              <a:buNone/>
            </a:pPr>
            <a:r>
              <a:rPr lang="en-US" sz="1800" dirty="0"/>
              <a:t>Harry, the power of our unity</a:t>
            </a:r>
          </a:p>
          <a:p>
            <a:pPr marL="0" lvl="0" indent="0" algn="l" rtl="0">
              <a:spcBef>
                <a:spcPts val="0"/>
              </a:spcBef>
              <a:spcAft>
                <a:spcPts val="0"/>
              </a:spcAft>
              <a:buNone/>
            </a:pPr>
            <a:r>
              <a:rPr lang="en-US" sz="1800" dirty="0"/>
              <a:t>Lauren, the power of mercy, grace, and forgiveness</a:t>
            </a:r>
          </a:p>
          <a:p>
            <a:pPr marL="0" lvl="0" indent="0" algn="l" rtl="0">
              <a:spcBef>
                <a:spcPts val="0"/>
              </a:spcBef>
              <a:spcAft>
                <a:spcPts val="0"/>
              </a:spcAft>
              <a:buNone/>
            </a:pPr>
            <a:endParaRPr lang="en-US" sz="1800" dirty="0"/>
          </a:p>
          <a:p>
            <a:pPr marL="0" lvl="0" indent="0" algn="l" rtl="0">
              <a:spcBef>
                <a:spcPts val="0"/>
              </a:spcBef>
              <a:spcAft>
                <a:spcPts val="0"/>
              </a:spcAft>
              <a:buNone/>
            </a:pPr>
            <a:r>
              <a:rPr lang="en-US" sz="1800" dirty="0"/>
              <a:t>This morning to wrap it up, I’m gonna zoom out to 30,000 feet and the significance of our work and fruit of long obedience in the same direction</a:t>
            </a:r>
            <a:endParaRPr sz="18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f8379b14ed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f8379b14e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sz="1800">
              <a:latin typeface="Avenir"/>
              <a:ea typeface="Avenir"/>
              <a:cs typeface="Avenir"/>
              <a:sym typeface="Aveni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f8379b14ed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f8379b14ed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Avenir"/>
              <a:buChar char="●"/>
            </a:pPr>
            <a:endParaRPr sz="1800" b="1" dirty="0">
              <a:solidFill>
                <a:schemeClr val="dk1"/>
              </a:solidFill>
              <a:latin typeface="Avenir"/>
              <a:ea typeface="Avenir"/>
              <a:cs typeface="Avenir"/>
              <a:sym typeface="Avenir"/>
            </a:endParaRPr>
          </a:p>
          <a:p>
            <a:pPr marL="0" lvl="0" indent="0" algn="l" rtl="0">
              <a:lnSpc>
                <a:spcPct val="115000"/>
              </a:lnSpc>
              <a:spcBef>
                <a:spcPts val="0"/>
              </a:spcBef>
              <a:spcAft>
                <a:spcPts val="0"/>
              </a:spcAft>
              <a:buClr>
                <a:schemeClr val="dk1"/>
              </a:buClr>
              <a:buSzPts val="1100"/>
              <a:buFont typeface="Arial"/>
              <a:buNone/>
            </a:pPr>
            <a:endParaRPr lang="en-US" sz="1800" b="1" dirty="0">
              <a:solidFill>
                <a:schemeClr val="dk1"/>
              </a:solidFill>
              <a:latin typeface="Avenir"/>
              <a:ea typeface="Avenir"/>
              <a:cs typeface="Avenir"/>
              <a:sym typeface="Avenir"/>
            </a:endParaRPr>
          </a:p>
          <a:p>
            <a:pPr marL="0" lvl="0" indent="0" algn="l" rtl="0">
              <a:lnSpc>
                <a:spcPct val="115000"/>
              </a:lnSpc>
              <a:spcBef>
                <a:spcPts val="0"/>
              </a:spcBef>
              <a:spcAft>
                <a:spcPts val="0"/>
              </a:spcAft>
              <a:buClr>
                <a:schemeClr val="dk1"/>
              </a:buClr>
              <a:buSzPts val="1100"/>
              <a:buFont typeface="Arial"/>
              <a:buNone/>
            </a:pPr>
            <a:endParaRPr lang="en-US" sz="1800" b="1" dirty="0">
              <a:solidFill>
                <a:schemeClr val="dk1"/>
              </a:solidFill>
              <a:latin typeface="Avenir"/>
              <a:ea typeface="Avenir"/>
              <a:cs typeface="Avenir"/>
              <a:sym typeface="Avenir"/>
            </a:endParaRPr>
          </a:p>
          <a:p>
            <a:pPr marL="0" lvl="0" indent="0" algn="l" rtl="0">
              <a:lnSpc>
                <a:spcPct val="115000"/>
              </a:lnSpc>
              <a:spcBef>
                <a:spcPts val="0"/>
              </a:spcBef>
              <a:spcAft>
                <a:spcPts val="0"/>
              </a:spcAft>
              <a:buClr>
                <a:schemeClr val="dk1"/>
              </a:buClr>
              <a:buSzPts val="1100"/>
              <a:buFont typeface="Arial"/>
              <a:buNone/>
            </a:pPr>
            <a:r>
              <a:rPr lang="en" sz="1800" b="1" dirty="0">
                <a:solidFill>
                  <a:schemeClr val="dk1"/>
                </a:solidFill>
                <a:latin typeface="Avenir"/>
                <a:ea typeface="Avenir"/>
                <a:cs typeface="Avenir"/>
                <a:sym typeface="Avenir"/>
              </a:rPr>
              <a:t>We weren’t the first church to be multi, but we were very early in and became perhaps the most vocal and proliferate in terms of writing challenging the American church relentlessly and word indeed. One of the consistent comments we get from people who visit is what you say in your books is what we experience here and that’s unusual and refreshing. Even this week leaders from the largest church planning movement will be with us on Friday.</a:t>
            </a:r>
            <a:endParaRPr sz="1800" b="1" dirty="0">
              <a:solidFill>
                <a:schemeClr val="dk1"/>
              </a:solidFill>
              <a:latin typeface="Avenir"/>
              <a:ea typeface="Avenir"/>
              <a:cs typeface="Avenir"/>
              <a:sym typeface="Avenir"/>
            </a:endParaRPr>
          </a:p>
          <a:p>
            <a:pPr marL="0" lvl="0" indent="0" algn="l" rtl="0">
              <a:lnSpc>
                <a:spcPct val="142434"/>
              </a:lnSpc>
              <a:spcBef>
                <a:spcPts val="0"/>
              </a:spcBef>
              <a:spcAft>
                <a:spcPts val="0"/>
              </a:spcAft>
              <a:buClr>
                <a:schemeClr val="dk1"/>
              </a:buClr>
              <a:buSzPts val="1100"/>
              <a:buFont typeface="Arial"/>
              <a:buNone/>
            </a:pPr>
            <a:endParaRPr sz="1800" b="1" dirty="0">
              <a:solidFill>
                <a:schemeClr val="dk1"/>
              </a:solidFill>
              <a:latin typeface="Avenir"/>
              <a:ea typeface="Avenir"/>
              <a:cs typeface="Avenir"/>
              <a:sym typeface="Aveni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f8379b14ed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f8379b14ed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Such congregations remain the clear minority, but this is a substantial change over a 20-year period.</a:t>
            </a:r>
            <a:br>
              <a:rPr lang="en" sz="1600">
                <a:solidFill>
                  <a:schemeClr val="dk1"/>
                </a:solidFill>
                <a:latin typeface="Avenir"/>
                <a:ea typeface="Avenir"/>
                <a:cs typeface="Avenir"/>
                <a:sym typeface="Avenir"/>
              </a:rPr>
            </a:br>
            <a:br>
              <a:rPr lang="en" sz="1600">
                <a:solidFill>
                  <a:schemeClr val="dk1"/>
                </a:solidFill>
                <a:latin typeface="Avenir"/>
                <a:ea typeface="Avenir"/>
                <a:cs typeface="Avenir"/>
                <a:sym typeface="Avenir"/>
              </a:rPr>
            </a:br>
            <a:r>
              <a:rPr lang="en" sz="1600">
                <a:solidFill>
                  <a:schemeClr val="dk1"/>
                </a:solidFill>
                <a:latin typeface="Avenir"/>
                <a:ea typeface="Avenir"/>
                <a:cs typeface="Avenir"/>
                <a:sym typeface="Avenir"/>
              </a:rPr>
              <a:t>Among evangelicals, that change has been even more dramatic. </a:t>
            </a:r>
            <a:endParaRPr sz="1800" b="1">
              <a:solidFill>
                <a:schemeClr val="dk1"/>
              </a:solidFill>
              <a:latin typeface="Avenir"/>
              <a:ea typeface="Avenir"/>
              <a:cs typeface="Avenir"/>
              <a:sym typeface="Aveni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8379b14ed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f8379b14ed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500">
                <a:solidFill>
                  <a:schemeClr val="dk1"/>
                </a:solidFill>
                <a:latin typeface="Avenir"/>
                <a:ea typeface="Avenir"/>
                <a:cs typeface="Avenir"/>
                <a:sym typeface="Avenir"/>
              </a:rPr>
              <a:t>In 2006… Mosaix goal: by 2020 20% of churches would be multiethnic</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8379b14ed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8379b14ed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r>
              <a:rPr lang="en"/>
              <a:t>See Chapter 25 - Mosaic discussed on p. 325</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f8379b14ed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f8379b14ed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r>
              <a:rPr lang="en"/>
              <a:t>Of course, there's more work to be done.</a:t>
            </a:r>
            <a:br>
              <a:rPr lang="en"/>
            </a:br>
            <a:br>
              <a:rPr lang="en"/>
            </a:br>
            <a:r>
              <a:rPr lang="en"/>
              <a:t>By 2050 11 AM on Sundfay morning will be kjnown as the most integrated hour of the week</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f8379b14ed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f8379b14ed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f8379b14ed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f8379b14ed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f83c2d4ba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f83c2d4ba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f8379b14ed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f8379b14ed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f8379b14ed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f8379b14ed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f8379b14ed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f8379b14ed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In 2001, God called us into being. </a:t>
            </a: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Some twenty-five years later, He continues to form us according to His purposes. </a:t>
            </a: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Together with us, He continues to write our story for His glory. </a:t>
            </a: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endParaRPr lang="en-US" sz="1600" dirty="0">
              <a:solidFill>
                <a:schemeClr val="dk1"/>
              </a:solidFill>
              <a:latin typeface="Avenir"/>
              <a:ea typeface="Avenir"/>
              <a:cs typeface="Avenir"/>
              <a:sym typeface="Avenir"/>
            </a:endParaRPr>
          </a:p>
          <a:p>
            <a:pPr marL="0" lvl="0" indent="0" algn="ctr" rtl="0">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It's a story worth celebrating, one we should be eager to tell and invite others into.</a:t>
            </a:r>
            <a:endParaRPr sz="1600" dirty="0">
              <a:solidFill>
                <a:schemeClr val="dk1"/>
              </a:solidFill>
              <a:latin typeface="Avenir"/>
              <a:ea typeface="Avenir"/>
              <a:cs typeface="Avenir"/>
              <a:sym typeface="Avenir"/>
            </a:endParaRPr>
          </a:p>
          <a:p>
            <a:pPr marL="0" lvl="0" indent="0" algn="l" rtl="0">
              <a:lnSpc>
                <a:spcPct val="142434"/>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f551c730a3_0_1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f551c730a3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f8379b14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f8379b14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sz="1800" dirty="0">
              <a:latin typeface="Avenir"/>
              <a:ea typeface="Avenir"/>
              <a:cs typeface="Avenir"/>
              <a:sym typeface="Aveni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f8379b14e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f8379b14e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sz="1800" dirty="0">
              <a:latin typeface="Avenir"/>
              <a:ea typeface="Avenir"/>
              <a:cs typeface="Avenir"/>
              <a:sym typeface="Aveni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f8379b14e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f8379b14e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sz="1800" dirty="0">
              <a:latin typeface="Avenir"/>
              <a:ea typeface="Avenir"/>
              <a:cs typeface="Avenir"/>
              <a:sym typeface="Aveni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f8379b14ed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f8379b14ed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8379b14ed_0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f8379b14ed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42434"/>
              </a:lnSpc>
              <a:spcBef>
                <a:spcPts val="0"/>
              </a:spcBef>
              <a:spcAft>
                <a:spcPts val="0"/>
              </a:spcAft>
              <a:buClr>
                <a:schemeClr val="dk1"/>
              </a:buClr>
              <a:buSzPts val="1100"/>
              <a:buFont typeface="Arial"/>
              <a:buNone/>
            </a:pPr>
            <a:endParaRPr sz="1800">
              <a:latin typeface="Avenir"/>
              <a:ea typeface="Avenir"/>
              <a:cs typeface="Avenir"/>
              <a:sym typeface="Aveni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2"/>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People come to Christ fastest when they don't have to jump through linguistic, class, and cultural barriers. (Donald McGavran)</a:t>
            </a:r>
            <a:br>
              <a:rPr lang="en" sz="1600">
                <a:latin typeface="Avenir"/>
                <a:ea typeface="Avenir"/>
                <a:cs typeface="Avenir"/>
                <a:sym typeface="Avenir"/>
              </a:rPr>
            </a:b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Churches grow fastest when they are homogeneous (Peter Wagner)</a:t>
            </a:r>
            <a:br>
              <a:rPr lang="en" sz="1600">
                <a:latin typeface="Avenir"/>
                <a:ea typeface="Avenir"/>
                <a:cs typeface="Avenir"/>
                <a:sym typeface="Avenir"/>
              </a:rPr>
            </a:b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This pragmatic observation was widely adopted and eventually treated as though it were biblically normative.</a:t>
            </a:r>
            <a:endParaRPr sz="1600">
              <a:latin typeface="Avenir"/>
              <a:ea typeface="Avenir"/>
              <a:cs typeface="Avenir"/>
              <a:sym typeface="Avenir"/>
            </a:endParaRPr>
          </a:p>
          <a:p>
            <a:pPr marL="0" lvl="0" indent="0" algn="l" rtl="0">
              <a:spcBef>
                <a:spcPts val="0"/>
              </a:spcBef>
              <a:spcAft>
                <a:spcPts val="0"/>
              </a:spcAft>
              <a:buNone/>
            </a:pPr>
            <a:endParaRPr sz="1600">
              <a:latin typeface="Avenir"/>
              <a:ea typeface="Avenir"/>
              <a:cs typeface="Avenir"/>
              <a:sym typeface="Avenir"/>
            </a:endParaRPr>
          </a:p>
        </p:txBody>
      </p:sp>
      <p:sp>
        <p:nvSpPr>
          <p:cNvPr id="106" name="Google Shape;106;p22"/>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The Homogeneous Unit Principle</a:t>
            </a:r>
            <a:endParaRPr sz="1800">
              <a:solidFill>
                <a:schemeClr val="dk1"/>
              </a:solidFill>
              <a:latin typeface="Avenir"/>
              <a:ea typeface="Avenir"/>
              <a:cs typeface="Avenir"/>
              <a:sym typeface="Aveni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3"/>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600" dirty="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dirty="0">
                <a:latin typeface="Avenir"/>
                <a:ea typeface="Avenir"/>
                <a:cs typeface="Avenir"/>
                <a:sym typeface="Avenir"/>
              </a:rPr>
              <a:t>By 2000, sociologists Michael Emerson and Christian Smith were documenting how evangelical structures could perpetuate racial division. </a:t>
            </a:r>
            <a:r>
              <a:rPr lang="en-US" sz="1600" dirty="0">
                <a:latin typeface="Avenir"/>
                <a:ea typeface="Avenir"/>
                <a:cs typeface="Avenir"/>
                <a:sym typeface="Avenir"/>
              </a:rPr>
              <a:t>- </a:t>
            </a:r>
            <a:r>
              <a:rPr lang="en" sz="1600" b="1" i="1" dirty="0">
                <a:latin typeface="Avenir"/>
                <a:ea typeface="Avenir"/>
                <a:cs typeface="Avenir"/>
                <a:sym typeface="Avenir"/>
              </a:rPr>
              <a:t>Divided By Faith</a:t>
            </a:r>
            <a:br>
              <a:rPr lang="en" sz="1600" dirty="0">
                <a:latin typeface="Avenir"/>
                <a:ea typeface="Avenir"/>
                <a:cs typeface="Avenir"/>
                <a:sym typeface="Avenir"/>
              </a:rPr>
            </a:br>
            <a:endParaRPr sz="1600" dirty="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dirty="0">
                <a:latin typeface="Avenir"/>
                <a:ea typeface="Avenir"/>
                <a:cs typeface="Avenir"/>
                <a:sym typeface="Avenir"/>
              </a:rPr>
              <a:t>In 2001, Mosaic was planted to demonstrate that what Christ envisioned (John 17), Luke described (Acts 11), and Paul prescribed throughout his life and writings is not just nice but necessary, not optional but biblical. </a:t>
            </a:r>
            <a:br>
              <a:rPr lang="en" sz="1600" dirty="0">
                <a:latin typeface="Avenir"/>
                <a:ea typeface="Avenir"/>
                <a:cs typeface="Avenir"/>
                <a:sym typeface="Avenir"/>
              </a:rPr>
            </a:br>
            <a:endParaRPr sz="1600" dirty="0">
              <a:latin typeface="Avenir"/>
              <a:ea typeface="Avenir"/>
              <a:cs typeface="Avenir"/>
              <a:sym typeface="Avenir"/>
            </a:endParaRPr>
          </a:p>
          <a:p>
            <a:pPr marL="457200" lvl="0" indent="-330200" algn="l" rtl="0">
              <a:spcBef>
                <a:spcPts val="0"/>
              </a:spcBef>
              <a:spcAft>
                <a:spcPts val="0"/>
              </a:spcAft>
              <a:buSzPts val="1600"/>
              <a:buFont typeface="Avenir"/>
              <a:buChar char="●"/>
            </a:pPr>
            <a:r>
              <a:rPr lang="en-US" sz="1600" dirty="0">
                <a:latin typeface="Avenir"/>
                <a:ea typeface="Avenir"/>
                <a:cs typeface="Avenir"/>
                <a:sym typeface="Avenir"/>
              </a:rPr>
              <a:t>In 2004, together with Dr. George Yancey (Baylor University) we launched the Mosaix Global Network believing that </a:t>
            </a:r>
            <a:r>
              <a:rPr lang="en-US" sz="1600" dirty="0">
                <a:solidFill>
                  <a:schemeClr val="dk1"/>
                </a:solidFill>
                <a:highlight>
                  <a:srgbClr val="C9DAF8"/>
                </a:highlight>
                <a:latin typeface="Avenir"/>
                <a:ea typeface="Avenir"/>
                <a:cs typeface="Avenir"/>
                <a:sym typeface="Avenir"/>
              </a:rPr>
              <a:t>multiethnic churches are essential in the 21st century to advancing a credible gospel witness and demonstrating God’s love for all people </a:t>
            </a:r>
            <a:r>
              <a:rPr lang="en" sz="1600" dirty="0">
                <a:latin typeface="Avenir"/>
                <a:ea typeface="Avenir"/>
                <a:cs typeface="Avenir"/>
                <a:sym typeface="Avenir"/>
              </a:rPr>
              <a:t>in an increasingly diverse, painfully polarized, and cynical society.</a:t>
            </a:r>
            <a:endParaRPr lang="en-US" sz="1600" dirty="0">
              <a:latin typeface="Avenir"/>
              <a:ea typeface="Avenir"/>
              <a:cs typeface="Avenir"/>
              <a:sym typeface="Avenir"/>
            </a:endParaRPr>
          </a:p>
        </p:txBody>
      </p:sp>
      <p:sp>
        <p:nvSpPr>
          <p:cNvPr id="112" name="Google Shape;112;p23"/>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The Homogeneous Unit Principle</a:t>
            </a:r>
            <a:endParaRPr sz="1800">
              <a:solidFill>
                <a:schemeClr val="dk1"/>
              </a:solidFill>
              <a:latin typeface="Avenir"/>
              <a:ea typeface="Avenir"/>
              <a:cs typeface="Avenir"/>
              <a:sym typeface="Aveni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4"/>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1600">
              <a:latin typeface="Avenir"/>
              <a:ea typeface="Avenir"/>
              <a:cs typeface="Avenir"/>
              <a:sym typeface="Avenir"/>
            </a:endParaRPr>
          </a:p>
          <a:p>
            <a:pPr marL="0" lvl="0" indent="0" algn="l" rtl="0">
              <a:spcBef>
                <a:spcPts val="0"/>
              </a:spcBef>
              <a:spcAft>
                <a:spcPts val="0"/>
              </a:spcAft>
              <a:buNone/>
            </a:pPr>
            <a:r>
              <a:rPr lang="en" sz="1600">
                <a:latin typeface="Avenir"/>
                <a:ea typeface="Avenir"/>
                <a:cs typeface="Avenir"/>
                <a:sym typeface="Avenir"/>
              </a:rPr>
              <a:t>A. The multiracial church movement has witnessed demographic success.</a:t>
            </a:r>
            <a:endParaRPr sz="1600">
              <a:latin typeface="Avenir"/>
              <a:ea typeface="Avenir"/>
              <a:cs typeface="Avenir"/>
              <a:sym typeface="Avenir"/>
            </a:endParaRPr>
          </a:p>
          <a:p>
            <a:pPr marL="914400" lvl="1" indent="-330200" algn="l" rtl="0">
              <a:spcBef>
                <a:spcPts val="0"/>
              </a:spcBef>
              <a:spcAft>
                <a:spcPts val="0"/>
              </a:spcAft>
              <a:buSzPts val="1600"/>
              <a:buFont typeface="Avenir"/>
              <a:buChar char="○"/>
            </a:pPr>
            <a:r>
              <a:rPr lang="en" sz="1600">
                <a:latin typeface="Avenir"/>
                <a:ea typeface="Avenir"/>
                <a:cs typeface="Avenir"/>
                <a:sym typeface="Avenir"/>
              </a:rPr>
              <a:t>In 1998, only about 7.5% of all American religious congregations of any faith were multi-racial.</a:t>
            </a:r>
            <a:endParaRPr sz="1600">
              <a:latin typeface="Avenir"/>
              <a:ea typeface="Avenir"/>
              <a:cs typeface="Avenir"/>
              <a:sym typeface="Avenir"/>
            </a:endParaRPr>
          </a:p>
          <a:p>
            <a:pPr marL="914400" lvl="1" indent="-330200" algn="l" rtl="0">
              <a:spcBef>
                <a:spcPts val="0"/>
              </a:spcBef>
              <a:spcAft>
                <a:spcPts val="0"/>
              </a:spcAft>
              <a:buSzPts val="1600"/>
              <a:buFont typeface="Avenir"/>
              <a:buChar char="○"/>
            </a:pPr>
            <a:r>
              <a:rPr lang="en" sz="1600">
                <a:latin typeface="Avenir"/>
                <a:ea typeface="Avenir"/>
                <a:cs typeface="Avenir"/>
                <a:sym typeface="Avenir"/>
              </a:rPr>
              <a:t>By 2019, that figure had increased to about 18%, a growth of 240%.</a:t>
            </a:r>
            <a:br>
              <a:rPr lang="en" sz="1600">
                <a:latin typeface="Avenir"/>
                <a:ea typeface="Avenir"/>
                <a:cs typeface="Avenir"/>
                <a:sym typeface="Avenir"/>
              </a:rPr>
            </a:br>
            <a:endParaRPr sz="400">
              <a:latin typeface="Avenir"/>
              <a:ea typeface="Avenir"/>
              <a:cs typeface="Avenir"/>
              <a:sym typeface="Avenir"/>
            </a:endParaRPr>
          </a:p>
          <a:p>
            <a:pPr marL="0" lvl="0" indent="0" algn="l" rtl="0">
              <a:spcBef>
                <a:spcPts val="0"/>
              </a:spcBef>
              <a:spcAft>
                <a:spcPts val="0"/>
              </a:spcAft>
              <a:buNone/>
            </a:pPr>
            <a:r>
              <a:rPr lang="en" sz="1600">
                <a:latin typeface="Avenir"/>
                <a:ea typeface="Avenir"/>
                <a:cs typeface="Avenir"/>
                <a:sym typeface="Avenir"/>
              </a:rPr>
              <a:t>B. In 1998, less than 5% of conservative Protestant congregations were multiracial, but by 2019, more than 20% were racially diverse, an increase of more than 400%.</a:t>
            </a:r>
            <a:br>
              <a:rPr lang="en" sz="1600">
                <a:latin typeface="Avenir"/>
                <a:ea typeface="Avenir"/>
                <a:cs typeface="Avenir"/>
                <a:sym typeface="Avenir"/>
              </a:rPr>
            </a:br>
            <a:endParaRPr sz="400">
              <a:latin typeface="Avenir"/>
              <a:ea typeface="Avenir"/>
              <a:cs typeface="Avenir"/>
              <a:sym typeface="Avenir"/>
            </a:endParaRPr>
          </a:p>
          <a:p>
            <a:pPr marL="0" lvl="0" indent="0" algn="l" rtl="0">
              <a:spcBef>
                <a:spcPts val="0"/>
              </a:spcBef>
              <a:spcAft>
                <a:spcPts val="0"/>
              </a:spcAft>
              <a:buNone/>
            </a:pPr>
            <a:endParaRPr sz="1600">
              <a:solidFill>
                <a:schemeClr val="dk1"/>
              </a:solidFill>
              <a:latin typeface="Avenir"/>
              <a:ea typeface="Avenir"/>
              <a:cs typeface="Avenir"/>
              <a:sym typeface="Avenir"/>
            </a:endParaRPr>
          </a:p>
          <a:p>
            <a:pPr marL="0" lvl="0" indent="0" algn="l" rtl="0">
              <a:spcBef>
                <a:spcPts val="0"/>
              </a:spcBef>
              <a:spcAft>
                <a:spcPts val="0"/>
              </a:spcAft>
              <a:buNone/>
            </a:pPr>
            <a:r>
              <a:rPr lang="en" sz="1600">
                <a:solidFill>
                  <a:schemeClr val="dk1"/>
                </a:solidFill>
                <a:latin typeface="Avenir"/>
                <a:ea typeface="Avenir"/>
                <a:cs typeface="Avenir"/>
                <a:sym typeface="Avenir"/>
              </a:rPr>
              <a:t>C. By 2024…</a:t>
            </a:r>
            <a:endParaRPr sz="1600">
              <a:solidFill>
                <a:schemeClr val="dk1"/>
              </a:solidFill>
              <a:latin typeface="Avenir"/>
              <a:ea typeface="Avenir"/>
              <a:cs typeface="Avenir"/>
              <a:sym typeface="Avenir"/>
            </a:endParaRPr>
          </a:p>
          <a:p>
            <a:pPr marL="914400" lvl="1" indent="-342900" algn="l" rtl="0">
              <a:spcBef>
                <a:spcPts val="0"/>
              </a:spcBef>
              <a:spcAft>
                <a:spcPts val="0"/>
              </a:spcAft>
              <a:buSzPts val="1800"/>
              <a:buFont typeface="Avenir"/>
              <a:buChar char="○"/>
            </a:pPr>
            <a:r>
              <a:rPr lang="en" sz="1600">
                <a:solidFill>
                  <a:schemeClr val="dk1"/>
                </a:solidFill>
                <a:latin typeface="Avenir"/>
                <a:ea typeface="Avenir"/>
                <a:cs typeface="Avenir"/>
                <a:sym typeface="Avenir"/>
              </a:rPr>
              <a:t>Catholic: from 17% (1998) to 22% (2024)</a:t>
            </a:r>
            <a:endParaRPr sz="1600">
              <a:solidFill>
                <a:schemeClr val="dk1"/>
              </a:solidFill>
              <a:latin typeface="Avenir"/>
              <a:ea typeface="Avenir"/>
              <a:cs typeface="Avenir"/>
              <a:sym typeface="Avenir"/>
            </a:endParaRPr>
          </a:p>
          <a:p>
            <a:pPr marL="914400" lvl="1" indent="-330200" algn="l" rtl="0">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Mainline: from 5% (1998) to 17% (2024)</a:t>
            </a:r>
            <a:endParaRPr sz="1600">
              <a:solidFill>
                <a:schemeClr val="dk1"/>
              </a:solidFill>
              <a:latin typeface="Avenir"/>
              <a:ea typeface="Avenir"/>
              <a:cs typeface="Avenir"/>
              <a:sym typeface="Avenir"/>
            </a:endParaRPr>
          </a:p>
          <a:p>
            <a:pPr marL="914400" lvl="1" indent="-330200" algn="l" rtl="0">
              <a:spcBef>
                <a:spcPts val="0"/>
              </a:spcBef>
              <a:spcAft>
                <a:spcPts val="0"/>
              </a:spcAft>
              <a:buClr>
                <a:schemeClr val="dk1"/>
              </a:buClr>
              <a:buSzPts val="1600"/>
              <a:buFont typeface="Avenir"/>
              <a:buChar char="○"/>
            </a:pPr>
            <a:r>
              <a:rPr lang="en" sz="1600" b="1">
                <a:solidFill>
                  <a:schemeClr val="dk1"/>
                </a:solidFill>
                <a:highlight>
                  <a:srgbClr val="C9DAF8"/>
                </a:highlight>
                <a:latin typeface="Avenir"/>
                <a:ea typeface="Avenir"/>
                <a:cs typeface="Avenir"/>
                <a:sym typeface="Avenir"/>
              </a:rPr>
              <a:t>Evangelical: from 7% (1998) to 24% (2024)</a:t>
            </a:r>
            <a:endParaRPr sz="1600" b="1">
              <a:solidFill>
                <a:schemeClr val="dk1"/>
              </a:solidFill>
              <a:highlight>
                <a:srgbClr val="C9DAF8"/>
              </a:highlight>
              <a:latin typeface="Avenir"/>
              <a:ea typeface="Avenir"/>
              <a:cs typeface="Avenir"/>
              <a:sym typeface="Avenir"/>
            </a:endParaRPr>
          </a:p>
        </p:txBody>
      </p:sp>
      <p:sp>
        <p:nvSpPr>
          <p:cNvPr id="118" name="Google Shape;118;p24"/>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800" b="1">
                <a:solidFill>
                  <a:schemeClr val="dk1"/>
                </a:solidFill>
                <a:latin typeface="Avenir"/>
                <a:ea typeface="Avenir"/>
                <a:cs typeface="Avenir"/>
                <a:sym typeface="Avenir"/>
              </a:rPr>
              <a:t>2. For Whose Benefit?</a:t>
            </a:r>
            <a:endParaRPr sz="1800">
              <a:solidFill>
                <a:schemeClr val="dk1"/>
              </a:solidFill>
              <a:latin typeface="Avenir"/>
              <a:ea typeface="Avenir"/>
              <a:cs typeface="Avenir"/>
              <a:sym typeface="Avenir"/>
            </a:endParaRPr>
          </a:p>
          <a:p>
            <a:pPr marL="0" lvl="0" indent="0" algn="ctr" rtl="0">
              <a:lnSpc>
                <a:spcPct val="115000"/>
              </a:lnSpc>
              <a:spcBef>
                <a:spcPts val="1200"/>
              </a:spcBef>
              <a:spcAft>
                <a:spcPts val="1200"/>
              </a:spcAft>
              <a:buClr>
                <a:schemeClr val="dk1"/>
              </a:buClr>
              <a:buSzPts val="1100"/>
              <a:buFont typeface="Arial"/>
              <a:buNone/>
            </a:pPr>
            <a:endParaRPr sz="1800" b="1">
              <a:solidFill>
                <a:schemeClr val="dk1"/>
              </a:solidFill>
              <a:latin typeface="Avenir"/>
              <a:ea typeface="Avenir"/>
              <a:cs typeface="Avenir"/>
              <a:sym typeface="Aveni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p:nvPr/>
        </p:nvSpPr>
        <p:spPr>
          <a:xfrm>
            <a:off x="171150" y="853225"/>
            <a:ext cx="6652200" cy="282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a:solidFill>
                  <a:schemeClr val="dk1"/>
                </a:solidFill>
                <a:latin typeface="Avenir"/>
                <a:ea typeface="Avenir"/>
                <a:cs typeface="Avenir"/>
                <a:sym typeface="Avenir"/>
              </a:rPr>
              <a:t>"These changes did not happen by chance. Two factors were key. First, growing racial and ethnic diversity in the United States… Second, various parachurch organizations and denominations explicitly embraced increasing the number of diverse congregations as a concrete goal. </a:t>
            </a:r>
            <a:r>
              <a:rPr lang="en" sz="1500" b="1">
                <a:solidFill>
                  <a:schemeClr val="dk1"/>
                </a:solidFill>
                <a:highlight>
                  <a:srgbClr val="C9DAF8"/>
                </a:highlight>
                <a:latin typeface="Avenir"/>
                <a:ea typeface="Avenir"/>
                <a:cs typeface="Avenir"/>
                <a:sym typeface="Avenir"/>
              </a:rPr>
              <a:t>Mosaix, for instance, is an organization that aims to increase the number of multiethnic churches by supporting their growth and healthy functioning</a:t>
            </a:r>
            <a:r>
              <a:rPr lang="en" sz="1500">
                <a:solidFill>
                  <a:schemeClr val="dk1"/>
                </a:solidFill>
                <a:latin typeface="Avenir"/>
                <a:ea typeface="Avenir"/>
                <a:cs typeface="Avenir"/>
                <a:sym typeface="Avenir"/>
              </a:rPr>
              <a:t>. …</a:t>
            </a:r>
            <a:r>
              <a:rPr lang="en" sz="1500">
                <a:solidFill>
                  <a:schemeClr val="dk1"/>
                </a:solidFill>
                <a:highlight>
                  <a:srgbClr val="C9DAF8"/>
                </a:highlight>
                <a:latin typeface="Avenir"/>
                <a:ea typeface="Avenir"/>
                <a:cs typeface="Avenir"/>
                <a:sym typeface="Avenir"/>
              </a:rPr>
              <a:t>By the 2020s, the organization had created a national network of church planters and pastors of multiracial congregations and hosted conferences attended by thousands, in addition to supplying an abundance of materials and local networks in support of diverse, socially just congregations</a:t>
            </a:r>
            <a:r>
              <a:rPr lang="en" sz="1500">
                <a:solidFill>
                  <a:schemeClr val="dk1"/>
                </a:solidFill>
                <a:latin typeface="Avenir"/>
                <a:ea typeface="Avenir"/>
                <a:cs typeface="Avenir"/>
                <a:sym typeface="Avenir"/>
              </a:rPr>
              <a:t>."</a:t>
            </a:r>
            <a:endParaRPr sz="1500">
              <a:solidFill>
                <a:schemeClr val="dk1"/>
              </a:solidFill>
              <a:latin typeface="Avenir"/>
              <a:ea typeface="Avenir"/>
              <a:cs typeface="Avenir"/>
              <a:sym typeface="Avenir"/>
            </a:endParaRPr>
          </a:p>
          <a:p>
            <a:pPr marL="0" lvl="0" indent="0" algn="l" rtl="0">
              <a:lnSpc>
                <a:spcPct val="115000"/>
              </a:lnSpc>
              <a:spcBef>
                <a:spcPts val="1200"/>
              </a:spcBef>
              <a:spcAft>
                <a:spcPts val="1200"/>
              </a:spcAft>
              <a:buClr>
                <a:schemeClr val="dk1"/>
              </a:buClr>
              <a:buSzPts val="1100"/>
              <a:buFont typeface="Arial"/>
              <a:buNone/>
            </a:pPr>
            <a:endParaRPr sz="1500">
              <a:solidFill>
                <a:schemeClr val="dk1"/>
              </a:solidFill>
              <a:latin typeface="Avenir"/>
              <a:ea typeface="Avenir"/>
              <a:cs typeface="Avenir"/>
              <a:sym typeface="Avenir"/>
            </a:endParaRPr>
          </a:p>
        </p:txBody>
      </p:sp>
      <p:sp>
        <p:nvSpPr>
          <p:cNvPr id="124" name="Google Shape;124;p25"/>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Michael Emerson • Divided By Faith (second edition, 2025)</a:t>
            </a:r>
            <a:endParaRPr sz="1800">
              <a:solidFill>
                <a:schemeClr val="dk1"/>
              </a:solidFill>
              <a:latin typeface="Avenir"/>
              <a:ea typeface="Avenir"/>
              <a:cs typeface="Avenir"/>
              <a:sym typeface="Avenir"/>
            </a:endParaRPr>
          </a:p>
        </p:txBody>
      </p:sp>
      <p:pic>
        <p:nvPicPr>
          <p:cNvPr id="125" name="Google Shape;125;p25" title="Screenshot 2026-08-23 at 6.36.14 AM.png"/>
          <p:cNvPicPr preferRelativeResize="0"/>
          <p:nvPr/>
        </p:nvPicPr>
        <p:blipFill>
          <a:blip r:embed="rId3">
            <a:alphaModFix/>
          </a:blip>
          <a:stretch>
            <a:fillRect/>
          </a:stretch>
        </p:blipFill>
        <p:spPr>
          <a:xfrm>
            <a:off x="6825891" y="853237"/>
            <a:ext cx="2109950" cy="31577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6"/>
          <p:cNvSpPr txBox="1"/>
          <p:nvPr/>
        </p:nvSpPr>
        <p:spPr>
          <a:xfrm>
            <a:off x="171150" y="853225"/>
            <a:ext cx="6492300" cy="282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"The multiethnic movement was unique in one important respect: it was the only innovation that some leaders perceived as directly challenging any of McG</a:t>
            </a:r>
            <a:r>
              <a:rPr lang="en-US" sz="1600" dirty="0" err="1">
                <a:solidFill>
                  <a:schemeClr val="dk1"/>
                </a:solidFill>
                <a:latin typeface="Avenir"/>
                <a:ea typeface="Avenir"/>
                <a:cs typeface="Avenir"/>
                <a:sym typeface="Avenir"/>
              </a:rPr>
              <a:t>avr</a:t>
            </a:r>
            <a:r>
              <a:rPr lang="en" sz="1600" dirty="0">
                <a:solidFill>
                  <a:schemeClr val="dk1"/>
                </a:solidFill>
                <a:latin typeface="Avenir"/>
                <a:ea typeface="Avenir"/>
                <a:cs typeface="Avenir"/>
                <a:sym typeface="Avenir"/>
              </a:rPr>
              <a:t>an's foundational principles. …</a:t>
            </a:r>
            <a:r>
              <a:rPr lang="en" sz="1600" dirty="0">
                <a:solidFill>
                  <a:schemeClr val="dk1"/>
                </a:solidFill>
                <a:highlight>
                  <a:srgbClr val="C9DAF8"/>
                </a:highlight>
                <a:latin typeface="Avenir"/>
                <a:ea typeface="Avenir"/>
                <a:cs typeface="Avenir"/>
                <a:sym typeface="Avenir"/>
              </a:rPr>
              <a:t>The multiethnic movement said that the homogeneous unit principle, whatever its merits in cross-cultural evangelism, discipleship, and missionary context, had produced something in American evangelicalism that contradicted the gospel's reconciling vision. </a:t>
            </a:r>
            <a:r>
              <a:rPr lang="en" sz="1600" b="1" dirty="0">
                <a:solidFill>
                  <a:schemeClr val="dk1"/>
                </a:solidFill>
                <a:highlight>
                  <a:srgbClr val="C9DAF8"/>
                </a:highlight>
                <a:latin typeface="Avenir"/>
                <a:ea typeface="Avenir"/>
                <a:cs typeface="Avenir"/>
                <a:sym typeface="Avenir"/>
              </a:rPr>
              <a:t>Sunday morning shouldn't be the most segregated hour. The church should look like the kingdom it proclaimed</a:t>
            </a:r>
            <a:r>
              <a:rPr lang="en" sz="1600" dirty="0">
                <a:solidFill>
                  <a:schemeClr val="dk1"/>
                </a:solidFill>
                <a:latin typeface="Avenir"/>
                <a:ea typeface="Avenir"/>
                <a:cs typeface="Avenir"/>
                <a:sym typeface="Avenir"/>
              </a:rPr>
              <a:t>." (p. 332)</a:t>
            </a:r>
            <a:endParaRPr sz="1600" dirty="0">
              <a:solidFill>
                <a:schemeClr val="dk1"/>
              </a:solidFill>
              <a:latin typeface="Avenir"/>
              <a:ea typeface="Avenir"/>
              <a:cs typeface="Avenir"/>
              <a:sym typeface="Avenir"/>
            </a:endParaRPr>
          </a:p>
          <a:p>
            <a:pPr marL="0" lvl="0" indent="0" algn="l" rtl="0">
              <a:lnSpc>
                <a:spcPct val="115000"/>
              </a:lnSpc>
              <a:spcBef>
                <a:spcPts val="1200"/>
              </a:spcBef>
              <a:spcAft>
                <a:spcPts val="0"/>
              </a:spcAft>
              <a:buClr>
                <a:schemeClr val="dk1"/>
              </a:buClr>
              <a:buSzPts val="1100"/>
              <a:buFont typeface="Arial"/>
              <a:buNone/>
            </a:pPr>
            <a:endParaRPr sz="1600" dirty="0">
              <a:solidFill>
                <a:schemeClr val="dk1"/>
              </a:solidFill>
              <a:latin typeface="Avenir"/>
              <a:ea typeface="Avenir"/>
              <a:cs typeface="Avenir"/>
              <a:sym typeface="Avenir"/>
            </a:endParaRPr>
          </a:p>
          <a:p>
            <a:pPr marL="0" lvl="0" indent="0" algn="l" rtl="0">
              <a:lnSpc>
                <a:spcPct val="115000"/>
              </a:lnSpc>
              <a:spcBef>
                <a:spcPts val="1200"/>
              </a:spcBef>
              <a:spcAft>
                <a:spcPts val="1200"/>
              </a:spcAft>
              <a:buClr>
                <a:schemeClr val="dk1"/>
              </a:buClr>
              <a:buSzPts val="1100"/>
              <a:buFont typeface="Arial"/>
              <a:buNone/>
            </a:pPr>
            <a:endParaRPr sz="1600" dirty="0">
              <a:solidFill>
                <a:schemeClr val="dk1"/>
              </a:solidFill>
              <a:latin typeface="Avenir"/>
              <a:ea typeface="Avenir"/>
              <a:cs typeface="Avenir"/>
              <a:sym typeface="Avenir"/>
            </a:endParaRPr>
          </a:p>
        </p:txBody>
      </p:sp>
      <p:sp>
        <p:nvSpPr>
          <p:cNvPr id="131" name="Google Shape;131;p26"/>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Todd Wilson • How Did We Get Here? (2026)</a:t>
            </a:r>
            <a:endParaRPr sz="1800">
              <a:solidFill>
                <a:schemeClr val="dk1"/>
              </a:solidFill>
              <a:latin typeface="Avenir"/>
              <a:ea typeface="Avenir"/>
              <a:cs typeface="Avenir"/>
              <a:sym typeface="Avenir"/>
            </a:endParaRPr>
          </a:p>
        </p:txBody>
      </p:sp>
      <p:pic>
        <p:nvPicPr>
          <p:cNvPr id="132" name="Google Shape;132;p26" title="Screenshot 2026-08-23 at 6.40.10 AM.png"/>
          <p:cNvPicPr preferRelativeResize="0"/>
          <p:nvPr/>
        </p:nvPicPr>
        <p:blipFill>
          <a:blip r:embed="rId3">
            <a:alphaModFix/>
          </a:blip>
          <a:stretch>
            <a:fillRect/>
          </a:stretch>
        </p:blipFill>
        <p:spPr>
          <a:xfrm>
            <a:off x="6834787" y="853225"/>
            <a:ext cx="2077725" cy="3127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7"/>
          <p:cNvSpPr txBox="1"/>
          <p:nvPr/>
        </p:nvSpPr>
        <p:spPr>
          <a:xfrm>
            <a:off x="110650" y="1754000"/>
            <a:ext cx="8801700" cy="975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600" b="1">
                <a:solidFill>
                  <a:schemeClr val="dk1"/>
                </a:solidFill>
                <a:latin typeface="Avenir"/>
                <a:ea typeface="Avenir"/>
                <a:cs typeface="Avenir"/>
                <a:sym typeface="Avenir"/>
              </a:rPr>
              <a:t>"You won the argument."</a:t>
            </a:r>
            <a:br>
              <a:rPr lang="en" sz="400">
                <a:solidFill>
                  <a:schemeClr val="dk1"/>
                </a:solidFill>
                <a:latin typeface="Avenir"/>
                <a:ea typeface="Avenir"/>
                <a:cs typeface="Avenir"/>
                <a:sym typeface="Avenir"/>
              </a:rPr>
            </a:br>
            <a:br>
              <a:rPr lang="en" sz="400">
                <a:solidFill>
                  <a:schemeClr val="dk1"/>
                </a:solidFill>
                <a:latin typeface="Avenir"/>
                <a:ea typeface="Avenir"/>
                <a:cs typeface="Avenir"/>
                <a:sym typeface="Avenir"/>
              </a:rPr>
            </a:br>
            <a:r>
              <a:rPr lang="en">
                <a:solidFill>
                  <a:schemeClr val="dk1"/>
                </a:solidFill>
                <a:latin typeface="Avenir"/>
                <a:ea typeface="Avenir"/>
                <a:cs typeface="Avenir"/>
                <a:sym typeface="Avenir"/>
              </a:rPr>
              <a:t>Dr. Michael Emerson and Dr. Ed Stetzer</a:t>
            </a:r>
            <a:br>
              <a:rPr lang="en">
                <a:solidFill>
                  <a:schemeClr val="dk1"/>
                </a:solidFill>
                <a:latin typeface="Avenir"/>
                <a:ea typeface="Avenir"/>
                <a:cs typeface="Avenir"/>
                <a:sym typeface="Avenir"/>
              </a:rPr>
            </a:br>
            <a:r>
              <a:rPr lang="en" i="1">
                <a:solidFill>
                  <a:schemeClr val="dk1"/>
                </a:solidFill>
                <a:latin typeface="Avenir"/>
                <a:ea typeface="Avenir"/>
                <a:cs typeface="Avenir"/>
                <a:sym typeface="Avenir"/>
              </a:rPr>
              <a:t>Mosaix Conference, Dallas, TX • November 2025</a:t>
            </a:r>
            <a:endParaRPr i="1">
              <a:solidFill>
                <a:schemeClr val="dk1"/>
              </a:solidFill>
              <a:latin typeface="Avenir"/>
              <a:ea typeface="Avenir"/>
              <a:cs typeface="Avenir"/>
              <a:sym typeface="Aveni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8"/>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800" b="1" dirty="0">
                <a:solidFill>
                  <a:schemeClr val="dk1"/>
                </a:solidFill>
                <a:latin typeface="Avenir"/>
                <a:ea typeface="Avenir"/>
                <a:cs typeface="Avenir"/>
                <a:sym typeface="Avenir"/>
              </a:rPr>
              <a:t>Global Expansion</a:t>
            </a:r>
            <a:r>
              <a:rPr lang="en-US" sz="1800" b="1" dirty="0">
                <a:solidFill>
                  <a:schemeClr val="dk1"/>
                </a:solidFill>
                <a:latin typeface="Avenir"/>
                <a:ea typeface="Avenir"/>
                <a:cs typeface="Avenir"/>
                <a:sym typeface="Avenir"/>
              </a:rPr>
              <a:t> (2026-2050)</a:t>
            </a:r>
          </a:p>
          <a:p>
            <a:pPr marL="0" lvl="0" indent="0" algn="ctr" rtl="0">
              <a:lnSpc>
                <a:spcPct val="115000"/>
              </a:lnSpc>
              <a:spcBef>
                <a:spcPts val="0"/>
              </a:spcBef>
              <a:spcAft>
                <a:spcPts val="0"/>
              </a:spcAft>
              <a:buClr>
                <a:schemeClr val="dk1"/>
              </a:buClr>
              <a:buSzPts val="1100"/>
              <a:buFont typeface="Arial"/>
              <a:buNone/>
            </a:pPr>
            <a:endParaRPr sz="1800" dirty="0">
              <a:solidFill>
                <a:schemeClr val="dk1"/>
              </a:solidFill>
              <a:latin typeface="Avenir"/>
              <a:ea typeface="Avenir"/>
              <a:cs typeface="Avenir"/>
              <a:sym typeface="Avenir"/>
            </a:endParaRPr>
          </a:p>
          <a:p>
            <a:pPr marL="0" lvl="0" indent="0" algn="ctr" rtl="0">
              <a:lnSpc>
                <a:spcPct val="115000"/>
              </a:lnSpc>
              <a:spcBef>
                <a:spcPts val="1200"/>
              </a:spcBef>
              <a:spcAft>
                <a:spcPts val="1200"/>
              </a:spcAft>
              <a:buClr>
                <a:schemeClr val="dk1"/>
              </a:buClr>
              <a:buSzPts val="1100"/>
              <a:buFont typeface="Arial"/>
              <a:buNone/>
            </a:pPr>
            <a:endParaRPr sz="1800" b="1" dirty="0">
              <a:solidFill>
                <a:schemeClr val="dk1"/>
              </a:solidFill>
              <a:latin typeface="Avenir"/>
              <a:ea typeface="Avenir"/>
              <a:cs typeface="Avenir"/>
              <a:sym typeface="Avenir"/>
            </a:endParaRPr>
          </a:p>
        </p:txBody>
      </p:sp>
      <p:sp>
        <p:nvSpPr>
          <p:cNvPr id="143" name="Google Shape;143;p28"/>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1600">
              <a:latin typeface="Avenir"/>
              <a:ea typeface="Avenir"/>
              <a:cs typeface="Avenir"/>
              <a:sym typeface="Avenir"/>
            </a:endParaRPr>
          </a:p>
          <a:p>
            <a:pPr marL="0" lvl="0" indent="0" algn="l" rtl="0">
              <a:spcBef>
                <a:spcPts val="0"/>
              </a:spcBef>
              <a:spcAft>
                <a:spcPts val="0"/>
              </a:spcAft>
              <a:buNone/>
            </a:pPr>
            <a:r>
              <a:rPr lang="en" sz="1600">
                <a:latin typeface="Avenir"/>
                <a:ea typeface="Avenir"/>
                <a:cs typeface="Avenir"/>
                <a:sym typeface="Avenir"/>
              </a:rPr>
              <a:t>For more than fifty years, Disciple-Making Movements (DMMs) and Church Planting Movements (CPMs) have represented one of the great missiological recoveries of the modern missionary era. They have helped restore biblical convictions that every believer can make disciples, multiplication is God's pattern for advancing His Kingdom, and indigenous leaders should lead indigenous movements. Millions have come to Christ and hundreds of thousands of churches have been planted around the world.</a:t>
            </a:r>
            <a:endParaRPr sz="1600">
              <a:latin typeface="Avenir"/>
              <a:ea typeface="Avenir"/>
              <a:cs typeface="Avenir"/>
              <a:sym typeface="Avenir"/>
            </a:endParaRPr>
          </a:p>
          <a:p>
            <a:pPr marL="0" lvl="0" indent="0" algn="ctr" rtl="0">
              <a:spcBef>
                <a:spcPts val="0"/>
              </a:spcBef>
              <a:spcAft>
                <a:spcPts val="0"/>
              </a:spcAft>
              <a:buNone/>
            </a:pPr>
            <a:endParaRPr sz="1600">
              <a:latin typeface="Avenir"/>
              <a:ea typeface="Avenir"/>
              <a:cs typeface="Avenir"/>
              <a:sym typeface="Avenir"/>
            </a:endParaRPr>
          </a:p>
          <a:p>
            <a:pPr marL="0" lvl="0" indent="0" algn="ctr" rtl="0">
              <a:spcBef>
                <a:spcPts val="0"/>
              </a:spcBef>
              <a:spcAft>
                <a:spcPts val="0"/>
              </a:spcAft>
              <a:buNone/>
            </a:pPr>
            <a:r>
              <a:rPr lang="en" sz="1600">
                <a:latin typeface="Avenir"/>
                <a:ea typeface="Avenir"/>
                <a:cs typeface="Avenir"/>
                <a:sym typeface="Avenir"/>
              </a:rPr>
              <a:t>The question is not whether DMMs and CPMs remain effective. The question is:</a:t>
            </a:r>
            <a:br>
              <a:rPr lang="en" sz="1600">
                <a:latin typeface="Avenir"/>
                <a:ea typeface="Avenir"/>
                <a:cs typeface="Avenir"/>
                <a:sym typeface="Avenir"/>
              </a:rPr>
            </a:br>
            <a:r>
              <a:rPr lang="en" sz="1600" b="1" i="1">
                <a:latin typeface="Avenir"/>
                <a:ea typeface="Avenir"/>
                <a:cs typeface="Avenir"/>
                <a:sym typeface="Avenir"/>
              </a:rPr>
              <a:t>What kind of churches are we multiplying?</a:t>
            </a:r>
            <a:endParaRPr sz="1600" b="1" i="1">
              <a:latin typeface="Avenir"/>
              <a:ea typeface="Avenir"/>
              <a:cs typeface="Avenir"/>
              <a:sym typeface="Aveni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9"/>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US" sz="1800" b="1" dirty="0">
                <a:solidFill>
                  <a:schemeClr val="dk1"/>
                </a:solidFill>
                <a:latin typeface="Avenir"/>
                <a:ea typeface="Avenir"/>
                <a:cs typeface="Avenir"/>
                <a:sym typeface="Avenir"/>
              </a:rPr>
              <a:t>Global Expansion (2026-2050)</a:t>
            </a:r>
          </a:p>
          <a:p>
            <a:pPr marL="0" lvl="0" indent="0" algn="ctr" rtl="0">
              <a:lnSpc>
                <a:spcPct val="115000"/>
              </a:lnSpc>
              <a:spcBef>
                <a:spcPts val="1200"/>
              </a:spcBef>
              <a:spcAft>
                <a:spcPts val="1200"/>
              </a:spcAft>
              <a:buClr>
                <a:schemeClr val="dk1"/>
              </a:buClr>
              <a:buSzPts val="1100"/>
              <a:buFont typeface="Arial"/>
              <a:buNone/>
            </a:pPr>
            <a:endParaRPr sz="1800" b="1" dirty="0">
              <a:solidFill>
                <a:schemeClr val="dk1"/>
              </a:solidFill>
              <a:latin typeface="Avenir"/>
              <a:ea typeface="Avenir"/>
              <a:cs typeface="Avenir"/>
              <a:sym typeface="Avenir"/>
            </a:endParaRPr>
          </a:p>
        </p:txBody>
      </p:sp>
      <p:sp>
        <p:nvSpPr>
          <p:cNvPr id="149" name="Google Shape;149;p29"/>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The twentieth century witnessed a remarkable recovery of intentional disciple-making and church multiplication. </a:t>
            </a:r>
            <a:br>
              <a:rPr lang="en" sz="1600">
                <a:latin typeface="Avenir"/>
                <a:ea typeface="Avenir"/>
                <a:cs typeface="Avenir"/>
                <a:sym typeface="Avenir"/>
              </a:rPr>
            </a:b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The twenty-first century must build upon that recovery by giving equal intentionality to reconciliation. </a:t>
            </a:r>
            <a:br>
              <a:rPr lang="en" sz="1600">
                <a:latin typeface="Avenir"/>
                <a:ea typeface="Avenir"/>
                <a:cs typeface="Avenir"/>
                <a:sym typeface="Avenir"/>
              </a:rPr>
            </a:b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Indeed, the next great advance of global missions may result from planting and multiplying churches that increasingly become living demonstrations of Christ's prayer in John 17: “that they may all be truly one... so that the world may believe.”</a:t>
            </a:r>
            <a:endParaRPr sz="1600">
              <a:latin typeface="Avenir"/>
              <a:ea typeface="Avenir"/>
              <a:cs typeface="Avenir"/>
              <a:sym typeface="Aveni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0"/>
          <p:cNvSpPr txBox="1"/>
          <p:nvPr/>
        </p:nvSpPr>
        <p:spPr>
          <a:xfrm>
            <a:off x="171156" y="1754000"/>
            <a:ext cx="8801700" cy="775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Clr>
                <a:schemeClr val="dk1"/>
              </a:buClr>
              <a:buSzPts val="1100"/>
              <a:buFont typeface="Arial"/>
              <a:buNone/>
            </a:pPr>
            <a:r>
              <a:rPr lang="en" sz="1600" dirty="0">
                <a:solidFill>
                  <a:schemeClr val="dk1"/>
                </a:solidFill>
                <a:latin typeface="Avenir"/>
                <a:ea typeface="Avenir"/>
                <a:cs typeface="Avenir"/>
                <a:sym typeface="Avenir"/>
              </a:rPr>
              <a:t>When a world at war sees a people at peace, it will run to the local church, not from it.</a:t>
            </a:r>
            <a:endParaRPr sz="1600" dirty="0">
              <a:solidFill>
                <a:schemeClr val="dk1"/>
              </a:solidFill>
              <a:latin typeface="Avenir"/>
              <a:ea typeface="Avenir"/>
              <a:cs typeface="Avenir"/>
              <a:sym typeface="Aveni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1"/>
          <p:cNvSpPr txBox="1"/>
          <p:nvPr/>
        </p:nvSpPr>
        <p:spPr>
          <a:xfrm>
            <a:off x="103650" y="907255"/>
            <a:ext cx="8801700" cy="14715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SzPts val="1600"/>
              <a:buFont typeface="Avenir"/>
              <a:buChar char="●"/>
            </a:pPr>
            <a:r>
              <a:rPr lang="en" sz="1600">
                <a:latin typeface="Avenir"/>
                <a:ea typeface="Avenir"/>
                <a:cs typeface="Avenir"/>
                <a:sym typeface="Avenir"/>
              </a:rPr>
              <a:t>For </a:t>
            </a:r>
            <a:r>
              <a:rPr lang="en" sz="1600">
                <a:highlight>
                  <a:srgbClr val="C9DAF8"/>
                </a:highlight>
                <a:latin typeface="Avenir"/>
                <a:ea typeface="Avenir"/>
                <a:cs typeface="Avenir"/>
                <a:sym typeface="Avenir"/>
              </a:rPr>
              <a:t>we are His workmanship, created in Christ Jesus for good works</a:t>
            </a:r>
            <a:r>
              <a:rPr lang="en" sz="1600">
                <a:latin typeface="Avenir"/>
                <a:ea typeface="Avenir"/>
                <a:cs typeface="Avenir"/>
                <a:sym typeface="Avenir"/>
              </a:rPr>
              <a:t>, which God prepared beforehand so that we would walk in them. (Ephesians 2:10)</a:t>
            </a:r>
            <a:br>
              <a:rPr lang="en" sz="1600">
                <a:latin typeface="Avenir"/>
                <a:ea typeface="Avenir"/>
                <a:cs typeface="Avenir"/>
                <a:sym typeface="Avenir"/>
              </a:rPr>
            </a:br>
            <a:endParaRPr sz="1600">
              <a:latin typeface="Avenir"/>
              <a:ea typeface="Avenir"/>
              <a:cs typeface="Avenir"/>
              <a:sym typeface="Avenir"/>
            </a:endParaRPr>
          </a:p>
          <a:p>
            <a:pPr marL="457200" lvl="0" indent="-330200" algn="l" rtl="0">
              <a:spcBef>
                <a:spcPts val="0"/>
              </a:spcBef>
              <a:spcAft>
                <a:spcPts val="0"/>
              </a:spcAft>
              <a:buSzPts val="1600"/>
              <a:buFont typeface="Avenir"/>
              <a:buChar char="●"/>
            </a:pPr>
            <a:r>
              <a:rPr lang="en" sz="1600">
                <a:latin typeface="Avenir"/>
                <a:ea typeface="Avenir"/>
                <a:cs typeface="Avenir"/>
                <a:sym typeface="Avenir"/>
              </a:rPr>
              <a:t>Your light must </a:t>
            </a:r>
            <a:r>
              <a:rPr lang="en" sz="1600">
                <a:highlight>
                  <a:srgbClr val="C9DAF8"/>
                </a:highlight>
                <a:latin typeface="Avenir"/>
                <a:ea typeface="Avenir"/>
                <a:cs typeface="Avenir"/>
                <a:sym typeface="Avenir"/>
              </a:rPr>
              <a:t>shine before people in such a way that they may see your good works, and </a:t>
            </a:r>
            <a:r>
              <a:rPr lang="en" sz="1600" b="1">
                <a:highlight>
                  <a:srgbClr val="C9DAF8"/>
                </a:highlight>
                <a:latin typeface="Avenir"/>
                <a:ea typeface="Avenir"/>
                <a:cs typeface="Avenir"/>
                <a:sym typeface="Avenir"/>
              </a:rPr>
              <a:t>glorify your Father who is in heaven</a:t>
            </a:r>
            <a:r>
              <a:rPr lang="en" sz="1600">
                <a:latin typeface="Avenir"/>
                <a:ea typeface="Avenir"/>
                <a:cs typeface="Avenir"/>
                <a:sym typeface="Avenir"/>
              </a:rPr>
              <a:t>. (Matthew 5:16)</a:t>
            </a:r>
            <a:endParaRPr sz="1600">
              <a:latin typeface="Avenir"/>
              <a:ea typeface="Avenir"/>
              <a:cs typeface="Avenir"/>
              <a:sym typeface="Avenir"/>
            </a:endParaRPr>
          </a:p>
        </p:txBody>
      </p:sp>
      <p:sp>
        <p:nvSpPr>
          <p:cNvPr id="160" name="Google Shape;160;p31"/>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800" b="1">
                <a:solidFill>
                  <a:schemeClr val="dk1"/>
                </a:solidFill>
                <a:latin typeface="Avenir"/>
                <a:ea typeface="Avenir"/>
                <a:cs typeface="Avenir"/>
                <a:sym typeface="Avenir"/>
              </a:rPr>
              <a:t>For Whose Glory?</a:t>
            </a:r>
            <a:endParaRPr sz="1800">
              <a:solidFill>
                <a:schemeClr val="dk1"/>
              </a:solidFill>
              <a:latin typeface="Avenir"/>
              <a:ea typeface="Avenir"/>
              <a:cs typeface="Avenir"/>
              <a:sym typeface="Avenir"/>
            </a:endParaRPr>
          </a:p>
          <a:p>
            <a:pPr marL="0" lvl="0" indent="0" algn="ctr" rtl="0">
              <a:lnSpc>
                <a:spcPct val="115000"/>
              </a:lnSpc>
              <a:spcBef>
                <a:spcPts val="1200"/>
              </a:spcBef>
              <a:spcAft>
                <a:spcPts val="1200"/>
              </a:spcAft>
              <a:buClr>
                <a:schemeClr val="dk1"/>
              </a:buClr>
              <a:buSzPts val="1100"/>
              <a:buFont typeface="Arial"/>
              <a:buNone/>
            </a:pPr>
            <a:endParaRPr sz="1800" b="1">
              <a:solidFill>
                <a:schemeClr val="dk1"/>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4"/>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Why Are We Even Here?</a:t>
            </a:r>
            <a:endParaRPr sz="1800">
              <a:solidFill>
                <a:schemeClr val="dk1"/>
              </a:solidFill>
              <a:latin typeface="Avenir"/>
              <a:ea typeface="Avenir"/>
              <a:cs typeface="Avenir"/>
              <a:sym typeface="Avenir"/>
            </a:endParaRPr>
          </a:p>
        </p:txBody>
      </p:sp>
      <p:sp>
        <p:nvSpPr>
          <p:cNvPr id="59" name="Google Shape;59;p14"/>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dirty="0">
              <a:latin typeface="Avenir"/>
              <a:ea typeface="Avenir"/>
              <a:cs typeface="Avenir"/>
              <a:sym typeface="Avenir"/>
            </a:endParaRPr>
          </a:p>
          <a:p>
            <a:pPr marL="0" lvl="0" indent="0" algn="l" rtl="0">
              <a:spcBef>
                <a:spcPts val="0"/>
              </a:spcBef>
              <a:spcAft>
                <a:spcPts val="0"/>
              </a:spcAft>
              <a:buNone/>
            </a:pPr>
            <a:r>
              <a:rPr lang="en" sz="1600" dirty="0">
                <a:latin typeface="Avenir"/>
                <a:ea typeface="Avenir"/>
                <a:cs typeface="Avenir"/>
                <a:sym typeface="Avenir"/>
              </a:rPr>
              <a:t>Today, we could otherwise:</a:t>
            </a:r>
            <a:endParaRPr sz="1600" dirty="0">
              <a:latin typeface="Avenir"/>
              <a:ea typeface="Avenir"/>
              <a:cs typeface="Avenir"/>
              <a:sym typeface="Avenir"/>
            </a:endParaRPr>
          </a:p>
          <a:p>
            <a:pPr marL="0" lvl="0" indent="0" algn="l" rtl="0">
              <a:spcBef>
                <a:spcPts val="0"/>
              </a:spcBef>
              <a:spcAft>
                <a:spcPts val="0"/>
              </a:spcAft>
              <a:buNone/>
            </a:pPr>
            <a:endParaRPr sz="1500" dirty="0">
              <a:latin typeface="Avenir"/>
              <a:ea typeface="Avenir"/>
              <a:cs typeface="Avenir"/>
              <a:sym typeface="Avenir"/>
            </a:endParaRPr>
          </a:p>
          <a:p>
            <a:pPr marL="914400" lvl="0" indent="-330200" algn="l" rtl="0">
              <a:spcBef>
                <a:spcPts val="0"/>
              </a:spcBef>
              <a:spcAft>
                <a:spcPts val="0"/>
              </a:spcAft>
              <a:buClr>
                <a:schemeClr val="dk1"/>
              </a:buClr>
              <a:buSzPts val="1600"/>
              <a:buFont typeface="Avenir"/>
              <a:buAutoNum type="arabicPeriod"/>
            </a:pPr>
            <a:r>
              <a:rPr lang="en" sz="1600" dirty="0">
                <a:solidFill>
                  <a:schemeClr val="dk1"/>
                </a:solidFill>
                <a:latin typeface="Avenir"/>
                <a:ea typeface="Avenir"/>
                <a:cs typeface="Avenir"/>
                <a:sym typeface="Avenir"/>
              </a:rPr>
              <a:t>Listen to world-class preaching anytime, anywhere via the internet.</a:t>
            </a:r>
            <a:endParaRPr sz="1600" dirty="0">
              <a:solidFill>
                <a:schemeClr val="dk1"/>
              </a:solidFill>
              <a:latin typeface="Avenir"/>
              <a:ea typeface="Avenir"/>
              <a:cs typeface="Avenir"/>
              <a:sym typeface="Avenir"/>
            </a:endParaRPr>
          </a:p>
          <a:p>
            <a:pPr marL="914400" lvl="0" indent="-330200" algn="l" rtl="0">
              <a:spcBef>
                <a:spcPts val="0"/>
              </a:spcBef>
              <a:spcAft>
                <a:spcPts val="0"/>
              </a:spcAft>
              <a:buSzPts val="1600"/>
              <a:buFont typeface="Avenir"/>
              <a:buAutoNum type="arabicPeriod"/>
            </a:pPr>
            <a:r>
              <a:rPr lang="en" sz="1600" dirty="0">
                <a:latin typeface="Avenir"/>
                <a:ea typeface="Avenir"/>
                <a:cs typeface="Avenir"/>
                <a:sym typeface="Avenir"/>
              </a:rPr>
              <a:t>Worship Jesus and study the Bible </a:t>
            </a:r>
            <a:r>
              <a:rPr lang="en" sz="1600" dirty="0">
                <a:solidFill>
                  <a:schemeClr val="dk1"/>
                </a:solidFill>
                <a:latin typeface="Avenir"/>
                <a:ea typeface="Avenir"/>
                <a:cs typeface="Avenir"/>
                <a:sym typeface="Avenir"/>
              </a:rPr>
              <a:t>on our own </a:t>
            </a:r>
            <a:r>
              <a:rPr lang="en" sz="1600" dirty="0">
                <a:latin typeface="Avenir"/>
                <a:ea typeface="Avenir"/>
                <a:cs typeface="Avenir"/>
                <a:sym typeface="Avenir"/>
              </a:rPr>
              <a:t>using online tools.</a:t>
            </a:r>
            <a:endParaRPr sz="1600" dirty="0">
              <a:latin typeface="Avenir"/>
              <a:ea typeface="Avenir"/>
              <a:cs typeface="Avenir"/>
              <a:sym typeface="Avenir"/>
            </a:endParaRPr>
          </a:p>
          <a:p>
            <a:pPr marL="914400" lvl="0" indent="-330200" algn="l" rtl="0">
              <a:spcBef>
                <a:spcPts val="0"/>
              </a:spcBef>
              <a:spcAft>
                <a:spcPts val="0"/>
              </a:spcAft>
              <a:buSzPts val="1600"/>
              <a:buFont typeface="Avenir"/>
              <a:buAutoNum type="arabicPeriod"/>
            </a:pPr>
            <a:r>
              <a:rPr lang="en" sz="1600" dirty="0">
                <a:solidFill>
                  <a:schemeClr val="dk1"/>
                </a:solidFill>
                <a:latin typeface="Avenir"/>
                <a:ea typeface="Avenir"/>
                <a:cs typeface="Avenir"/>
                <a:sym typeface="Avenir"/>
              </a:rPr>
              <a:t>Serve people in need or give to worthy causes without belonging to a church.</a:t>
            </a:r>
            <a:endParaRPr sz="1600" dirty="0">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5"/>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If You're Like Me…</a:t>
            </a:r>
            <a:endParaRPr sz="1800">
              <a:solidFill>
                <a:schemeClr val="dk1"/>
              </a:solidFill>
              <a:latin typeface="Avenir"/>
              <a:ea typeface="Avenir"/>
              <a:cs typeface="Avenir"/>
              <a:sym typeface="Avenir"/>
            </a:endParaRPr>
          </a:p>
        </p:txBody>
      </p:sp>
      <p:sp>
        <p:nvSpPr>
          <p:cNvPr id="65" name="Google Shape;65;p15"/>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dirty="0">
              <a:solidFill>
                <a:schemeClr val="dk1"/>
              </a:solidFill>
              <a:latin typeface="Avenir"/>
              <a:ea typeface="Avenir"/>
              <a:cs typeface="Avenir"/>
              <a:sym typeface="Avenir"/>
            </a:endParaRPr>
          </a:p>
          <a:p>
            <a:pPr marL="0" lvl="0" indent="0" algn="l" rtl="0">
              <a:spcBef>
                <a:spcPts val="0"/>
              </a:spcBef>
              <a:spcAft>
                <a:spcPts val="0"/>
              </a:spcAft>
              <a:buNone/>
            </a:pPr>
            <a:r>
              <a:rPr lang="en" sz="1600" dirty="0">
                <a:solidFill>
                  <a:schemeClr val="dk1"/>
                </a:solidFill>
                <a:latin typeface="Avenir"/>
                <a:ea typeface="Avenir"/>
                <a:cs typeface="Avenir"/>
                <a:sym typeface="Avenir"/>
              </a:rPr>
              <a:t>You're here in part because you want for yourself and for your family to:</a:t>
            </a:r>
            <a:br>
              <a:rPr lang="en" sz="1500" dirty="0">
                <a:solidFill>
                  <a:schemeClr val="dk1"/>
                </a:solidFill>
                <a:latin typeface="Avenir"/>
                <a:ea typeface="Avenir"/>
                <a:cs typeface="Avenir"/>
                <a:sym typeface="Avenir"/>
              </a:rPr>
            </a:br>
            <a:endParaRPr dirty="0">
              <a:latin typeface="Avenir"/>
              <a:ea typeface="Avenir"/>
              <a:cs typeface="Avenir"/>
              <a:sym typeface="Avenir"/>
            </a:endParaRPr>
          </a:p>
          <a:p>
            <a:pPr marL="914400" lvl="0" indent="-330200" algn="l" rtl="0">
              <a:spcBef>
                <a:spcPts val="0"/>
              </a:spcBef>
              <a:spcAft>
                <a:spcPts val="0"/>
              </a:spcAft>
              <a:buSzPts val="1600"/>
              <a:buFont typeface="Avenir"/>
              <a:buAutoNum type="arabicPeriod"/>
            </a:pPr>
            <a:r>
              <a:rPr lang="en" sz="1600" dirty="0">
                <a:latin typeface="Avenir"/>
                <a:ea typeface="Avenir"/>
                <a:cs typeface="Avenir"/>
                <a:sym typeface="Avenir"/>
              </a:rPr>
              <a:t>Experience Jesus more fully with and through the insights of diverse others.</a:t>
            </a:r>
            <a:endParaRPr sz="1600" dirty="0">
              <a:latin typeface="Avenir"/>
              <a:ea typeface="Avenir"/>
              <a:cs typeface="Avenir"/>
              <a:sym typeface="Avenir"/>
            </a:endParaRPr>
          </a:p>
          <a:p>
            <a:pPr marL="914400" lvl="0" indent="-330200" algn="l" rtl="0">
              <a:spcBef>
                <a:spcPts val="0"/>
              </a:spcBef>
              <a:spcAft>
                <a:spcPts val="0"/>
              </a:spcAft>
              <a:buSzPts val="1600"/>
              <a:buFont typeface="Avenir"/>
              <a:buAutoNum type="arabicPeriod"/>
            </a:pPr>
            <a:r>
              <a:rPr lang="en" sz="1600" dirty="0">
                <a:latin typeface="Avenir"/>
                <a:ea typeface="Avenir"/>
                <a:cs typeface="Avenir"/>
                <a:sym typeface="Avenir"/>
              </a:rPr>
              <a:t>Become who you might not otherwise become in Christ apart from walking, working, and worshipping together as one with others of varying lived experience.</a:t>
            </a:r>
            <a:endParaRPr sz="1600" dirty="0">
              <a:latin typeface="Avenir"/>
              <a:ea typeface="Avenir"/>
              <a:cs typeface="Avenir"/>
              <a:sym typeface="Avenir"/>
            </a:endParaRPr>
          </a:p>
          <a:p>
            <a:pPr marL="914400" lvl="0" indent="-330200" algn="l" rtl="0">
              <a:spcBef>
                <a:spcPts val="0"/>
              </a:spcBef>
              <a:spcAft>
                <a:spcPts val="0"/>
              </a:spcAft>
              <a:buSzPts val="1600"/>
              <a:buFont typeface="Avenir"/>
              <a:buAutoNum type="arabicPeriod"/>
            </a:pPr>
            <a:r>
              <a:rPr lang="en" sz="1600" dirty="0">
                <a:latin typeface="Avenir"/>
                <a:ea typeface="Avenir"/>
                <a:cs typeface="Avenir"/>
                <a:sym typeface="Avenir"/>
              </a:rPr>
              <a:t>Help build something together that is biblically informed, deeply compelling, and spiritually significant… something that God uses to bring meaningful hope to our community, influence the global Church, and glorify Him.</a:t>
            </a:r>
            <a:endParaRPr sz="1600" dirty="0">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6"/>
          <p:cNvSpPr txBox="1"/>
          <p:nvPr/>
        </p:nvSpPr>
        <p:spPr>
          <a:xfrm>
            <a:off x="82650" y="886256"/>
            <a:ext cx="8801700" cy="1522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600">
                <a:solidFill>
                  <a:schemeClr val="dk1"/>
                </a:solidFill>
                <a:latin typeface="Avenir"/>
                <a:ea typeface="Avenir"/>
                <a:cs typeface="Avenir"/>
                <a:sym typeface="Avenir"/>
              </a:rPr>
              <a:t>There is nothing inherently wrong about recognizing what God has done or is still doing through a particular church, telling that story for the benefit of others,</a:t>
            </a:r>
            <a:br>
              <a:rPr lang="en" sz="1600">
                <a:solidFill>
                  <a:schemeClr val="dk1"/>
                </a:solidFill>
                <a:latin typeface="Avenir"/>
                <a:ea typeface="Avenir"/>
                <a:cs typeface="Avenir"/>
                <a:sym typeface="Avenir"/>
              </a:rPr>
            </a:br>
            <a:r>
              <a:rPr lang="en" sz="1600">
                <a:solidFill>
                  <a:schemeClr val="dk1"/>
                </a:solidFill>
                <a:latin typeface="Avenir"/>
                <a:ea typeface="Avenir"/>
                <a:cs typeface="Avenir"/>
                <a:sym typeface="Avenir"/>
              </a:rPr>
              <a:t>and amplifying its witness for the glory of God.</a:t>
            </a:r>
            <a:r>
              <a:rPr lang="en" sz="400">
                <a:solidFill>
                  <a:schemeClr val="dk1"/>
                </a:solidFill>
                <a:latin typeface="Avenir"/>
                <a:ea typeface="Avenir"/>
                <a:cs typeface="Avenir"/>
                <a:sym typeface="Avenir"/>
              </a:rPr>
              <a:t> </a:t>
            </a:r>
            <a:br>
              <a:rPr lang="en" sz="400">
                <a:solidFill>
                  <a:schemeClr val="dk1"/>
                </a:solidFill>
                <a:latin typeface="Avenir"/>
                <a:ea typeface="Avenir"/>
                <a:cs typeface="Avenir"/>
                <a:sym typeface="Avenir"/>
              </a:rPr>
            </a:br>
            <a:br>
              <a:rPr lang="en" sz="400">
                <a:solidFill>
                  <a:schemeClr val="dk1"/>
                </a:solidFill>
                <a:latin typeface="Avenir"/>
                <a:ea typeface="Avenir"/>
                <a:cs typeface="Avenir"/>
                <a:sym typeface="Avenir"/>
              </a:rPr>
            </a:br>
            <a:r>
              <a:rPr lang="en" sz="1600">
                <a:solidFill>
                  <a:schemeClr val="dk1"/>
                </a:solidFill>
                <a:latin typeface="Avenir"/>
                <a:ea typeface="Avenir"/>
                <a:cs typeface="Avenir"/>
                <a:sym typeface="Avenir"/>
              </a:rPr>
              <a:t>In fact, we are expected to do so.</a:t>
            </a:r>
            <a:endParaRPr sz="1600">
              <a:solidFill>
                <a:schemeClr val="dk1"/>
              </a:solidFill>
              <a:latin typeface="Avenir"/>
              <a:ea typeface="Avenir"/>
              <a:cs typeface="Avenir"/>
              <a:sym typeface="Avenir"/>
            </a:endParaRPr>
          </a:p>
        </p:txBody>
      </p:sp>
      <p:sp>
        <p:nvSpPr>
          <p:cNvPr id="71" name="Google Shape;71;p16"/>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Part of </a:t>
            </a:r>
            <a:r>
              <a:rPr lang="en" sz="1800" b="1">
                <a:solidFill>
                  <a:schemeClr val="dk1"/>
                </a:solidFill>
                <a:highlight>
                  <a:srgbClr val="C9DAF8"/>
                </a:highlight>
                <a:latin typeface="Avenir"/>
                <a:ea typeface="Avenir"/>
                <a:cs typeface="Avenir"/>
                <a:sym typeface="Avenir"/>
              </a:rPr>
              <a:t>HIS</a:t>
            </a:r>
            <a:r>
              <a:rPr lang="en" sz="1800" b="1">
                <a:solidFill>
                  <a:schemeClr val="dk1"/>
                </a:solidFill>
                <a:latin typeface="Avenir"/>
                <a:ea typeface="Avenir"/>
                <a:cs typeface="Avenir"/>
                <a:sym typeface="Avenir"/>
              </a:rPr>
              <a:t>tory</a:t>
            </a:r>
            <a:endParaRPr sz="1800">
              <a:solidFill>
                <a:schemeClr val="dk1"/>
              </a:solidFill>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7"/>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600" dirty="0">
                <a:solidFill>
                  <a:schemeClr val="dk1"/>
                </a:solidFill>
                <a:latin typeface="Avenir"/>
                <a:ea typeface="Avenir"/>
                <a:cs typeface="Avenir"/>
                <a:sym typeface="Avenir"/>
              </a:rPr>
              <a:t>1. </a:t>
            </a:r>
            <a:r>
              <a:rPr lang="en" sz="1600" b="1" dirty="0">
                <a:solidFill>
                  <a:schemeClr val="dk1"/>
                </a:solidFill>
                <a:latin typeface="Avenir"/>
                <a:ea typeface="Avenir"/>
                <a:cs typeface="Avenir"/>
                <a:sym typeface="Avenir"/>
              </a:rPr>
              <a:t>The church in Jerusalem</a:t>
            </a:r>
            <a:br>
              <a:rPr lang="en" sz="1800" b="1" dirty="0">
                <a:solidFill>
                  <a:schemeClr val="dk1"/>
                </a:solidFill>
                <a:latin typeface="Avenir"/>
                <a:ea typeface="Avenir"/>
                <a:cs typeface="Avenir"/>
                <a:sym typeface="Avenir"/>
              </a:rPr>
            </a:br>
            <a:r>
              <a:rPr lang="en" sz="1200" dirty="0">
                <a:latin typeface="Avenir"/>
                <a:ea typeface="Avenir"/>
                <a:cs typeface="Avenir"/>
                <a:sym typeface="Avenir"/>
              </a:rPr>
              <a:t>"Day by day </a:t>
            </a:r>
            <a:r>
              <a:rPr lang="en" sz="1200" dirty="0">
                <a:highlight>
                  <a:srgbClr val="C9DAF8"/>
                </a:highlight>
                <a:latin typeface="Avenir"/>
                <a:ea typeface="Avenir"/>
                <a:cs typeface="Avenir"/>
                <a:sym typeface="Avenir"/>
              </a:rPr>
              <a:t>continuing with one mind in the temple</a:t>
            </a:r>
            <a:r>
              <a:rPr lang="en" sz="1200" dirty="0">
                <a:latin typeface="Avenir"/>
                <a:ea typeface="Avenir"/>
                <a:cs typeface="Avenir"/>
                <a:sym typeface="Avenir"/>
              </a:rPr>
              <a:t>… they were taking their meals together with gladness and sincerity of heart, </a:t>
            </a:r>
            <a:r>
              <a:rPr lang="en" sz="1200" dirty="0">
                <a:highlight>
                  <a:srgbClr val="C9DAF8"/>
                </a:highlight>
                <a:latin typeface="Avenir"/>
                <a:ea typeface="Avenir"/>
                <a:cs typeface="Avenir"/>
                <a:sym typeface="Avenir"/>
              </a:rPr>
              <a:t>praising God and having favor with all the people</a:t>
            </a:r>
            <a:r>
              <a:rPr lang="en" sz="1200" dirty="0">
                <a:latin typeface="Avenir"/>
                <a:ea typeface="Avenir"/>
                <a:cs typeface="Avenir"/>
                <a:sym typeface="Avenir"/>
              </a:rPr>
              <a:t>." (Acts 2:46-47)</a:t>
            </a:r>
            <a:endParaRPr sz="400" b="1" dirty="0">
              <a:solidFill>
                <a:schemeClr val="dk1"/>
              </a:solidFill>
              <a:latin typeface="Avenir"/>
              <a:ea typeface="Avenir"/>
              <a:cs typeface="Avenir"/>
              <a:sym typeface="Avenir"/>
            </a:endParaRPr>
          </a:p>
          <a:p>
            <a:pPr marL="0" lvl="0" indent="0" algn="l" rtl="0">
              <a:lnSpc>
                <a:spcPct val="100000"/>
              </a:lnSpc>
              <a:spcBef>
                <a:spcPts val="800"/>
              </a:spcBef>
              <a:spcAft>
                <a:spcPts val="0"/>
              </a:spcAft>
              <a:buNone/>
            </a:pPr>
            <a:r>
              <a:rPr lang="en" sz="1600" dirty="0">
                <a:solidFill>
                  <a:schemeClr val="dk1"/>
                </a:solidFill>
                <a:latin typeface="Avenir"/>
                <a:ea typeface="Avenir"/>
                <a:cs typeface="Avenir"/>
                <a:sym typeface="Avenir"/>
              </a:rPr>
              <a:t>2.</a:t>
            </a:r>
            <a:r>
              <a:rPr lang="en" sz="1600" b="1" dirty="0">
                <a:solidFill>
                  <a:schemeClr val="dk1"/>
                </a:solidFill>
                <a:latin typeface="Avenir"/>
                <a:ea typeface="Avenir"/>
                <a:cs typeface="Avenir"/>
                <a:sym typeface="Avenir"/>
              </a:rPr>
              <a:t> The church in Antioch</a:t>
            </a:r>
            <a:br>
              <a:rPr lang="en" sz="1200" b="1" dirty="0">
                <a:solidFill>
                  <a:schemeClr val="dk1"/>
                </a:solidFill>
                <a:latin typeface="Avenir"/>
                <a:ea typeface="Avenir"/>
                <a:cs typeface="Avenir"/>
                <a:sym typeface="Avenir"/>
              </a:rPr>
            </a:br>
            <a:r>
              <a:rPr lang="en" sz="1200" b="1" dirty="0">
                <a:solidFill>
                  <a:schemeClr val="dk1"/>
                </a:solidFill>
                <a:latin typeface="Avenir"/>
                <a:ea typeface="Avenir"/>
                <a:cs typeface="Avenir"/>
                <a:sym typeface="Avenir"/>
              </a:rPr>
              <a:t>"...</a:t>
            </a:r>
            <a:r>
              <a:rPr lang="en" sz="1200" dirty="0">
                <a:solidFill>
                  <a:schemeClr val="dk1"/>
                </a:solidFill>
                <a:latin typeface="Avenir"/>
                <a:ea typeface="Avenir"/>
                <a:cs typeface="Avenir"/>
                <a:sym typeface="Avenir"/>
              </a:rPr>
              <a:t>when Barnabas came and saw the grace of God, he was glad... And </a:t>
            </a:r>
            <a:r>
              <a:rPr lang="en" sz="1200" dirty="0">
                <a:solidFill>
                  <a:schemeClr val="dk1"/>
                </a:solidFill>
                <a:highlight>
                  <a:srgbClr val="C9DAF8"/>
                </a:highlight>
                <a:latin typeface="Avenir"/>
                <a:ea typeface="Avenir"/>
                <a:cs typeface="Avenir"/>
                <a:sym typeface="Avenir"/>
              </a:rPr>
              <a:t>the disciples were first called Christians in Antioch</a:t>
            </a:r>
            <a:r>
              <a:rPr lang="en" sz="1200" dirty="0">
                <a:solidFill>
                  <a:schemeClr val="dk1"/>
                </a:solidFill>
                <a:latin typeface="Avenir"/>
                <a:ea typeface="Avenir"/>
                <a:cs typeface="Avenir"/>
                <a:sym typeface="Avenir"/>
              </a:rPr>
              <a:t>." (Acts 11:23, 26)</a:t>
            </a:r>
            <a:endParaRPr sz="400" dirty="0">
              <a:solidFill>
                <a:schemeClr val="dk1"/>
              </a:solidFill>
              <a:latin typeface="Avenir"/>
              <a:ea typeface="Avenir"/>
              <a:cs typeface="Avenir"/>
              <a:sym typeface="Avenir"/>
            </a:endParaRPr>
          </a:p>
          <a:p>
            <a:pPr marL="0" lvl="0" indent="0" algn="l" rtl="0">
              <a:lnSpc>
                <a:spcPct val="100000"/>
              </a:lnSpc>
              <a:spcBef>
                <a:spcPts val="800"/>
              </a:spcBef>
              <a:spcAft>
                <a:spcPts val="0"/>
              </a:spcAft>
              <a:buNone/>
            </a:pPr>
            <a:r>
              <a:rPr lang="en" sz="1600" dirty="0">
                <a:solidFill>
                  <a:schemeClr val="dk1"/>
                </a:solidFill>
                <a:latin typeface="Avenir"/>
                <a:ea typeface="Avenir"/>
                <a:cs typeface="Avenir"/>
                <a:sym typeface="Avenir"/>
              </a:rPr>
              <a:t>3.</a:t>
            </a:r>
            <a:r>
              <a:rPr lang="en" sz="1600" b="1" dirty="0">
                <a:solidFill>
                  <a:schemeClr val="dk1"/>
                </a:solidFill>
                <a:latin typeface="Avenir"/>
                <a:ea typeface="Avenir"/>
                <a:cs typeface="Avenir"/>
                <a:sym typeface="Avenir"/>
              </a:rPr>
              <a:t> The church in Rome</a:t>
            </a:r>
            <a:br>
              <a:rPr lang="en" sz="1200" b="1" dirty="0">
                <a:solidFill>
                  <a:schemeClr val="dk1"/>
                </a:solidFill>
                <a:latin typeface="Avenir"/>
                <a:ea typeface="Avenir"/>
                <a:cs typeface="Avenir"/>
                <a:sym typeface="Avenir"/>
              </a:rPr>
            </a:br>
            <a:r>
              <a:rPr lang="en" sz="1200" dirty="0">
                <a:solidFill>
                  <a:schemeClr val="dk1"/>
                </a:solidFill>
                <a:latin typeface="Avenir"/>
                <a:ea typeface="Avenir"/>
                <a:cs typeface="Avenir"/>
                <a:sym typeface="Avenir"/>
              </a:rPr>
              <a:t>"...</a:t>
            </a:r>
            <a:r>
              <a:rPr lang="en" sz="1200" dirty="0">
                <a:solidFill>
                  <a:schemeClr val="dk1"/>
                </a:solidFill>
                <a:highlight>
                  <a:srgbClr val="C9DAF8"/>
                </a:highlight>
                <a:latin typeface="Avenir"/>
                <a:ea typeface="Avenir"/>
                <a:cs typeface="Avenir"/>
                <a:sym typeface="Avenir"/>
              </a:rPr>
              <a:t>your faith is proclaimed in all the world… your obedience is known to all</a:t>
            </a:r>
            <a:r>
              <a:rPr lang="en" sz="1200" dirty="0">
                <a:solidFill>
                  <a:schemeClr val="dk1"/>
                </a:solidFill>
                <a:latin typeface="Avenir"/>
                <a:ea typeface="Avenir"/>
                <a:cs typeface="Avenir"/>
                <a:sym typeface="Avenir"/>
              </a:rPr>
              <a:t>." (Rom. 1:8; 16:19)</a:t>
            </a:r>
            <a:endParaRPr sz="400" dirty="0">
              <a:solidFill>
                <a:schemeClr val="dk1"/>
              </a:solidFill>
              <a:latin typeface="Avenir"/>
              <a:ea typeface="Avenir"/>
              <a:cs typeface="Avenir"/>
              <a:sym typeface="Avenir"/>
            </a:endParaRPr>
          </a:p>
          <a:p>
            <a:pPr marL="0" lvl="0" indent="0" algn="l" rtl="0">
              <a:lnSpc>
                <a:spcPct val="100000"/>
              </a:lnSpc>
              <a:spcBef>
                <a:spcPts val="800"/>
              </a:spcBef>
              <a:spcAft>
                <a:spcPts val="0"/>
              </a:spcAft>
              <a:buNone/>
            </a:pPr>
            <a:r>
              <a:rPr lang="en" sz="1600" dirty="0">
                <a:solidFill>
                  <a:schemeClr val="dk1"/>
                </a:solidFill>
                <a:latin typeface="Avenir"/>
                <a:ea typeface="Avenir"/>
                <a:cs typeface="Avenir"/>
                <a:sym typeface="Avenir"/>
              </a:rPr>
              <a:t>4. </a:t>
            </a:r>
            <a:r>
              <a:rPr lang="en" sz="1600" b="1" dirty="0">
                <a:solidFill>
                  <a:schemeClr val="dk1"/>
                </a:solidFill>
                <a:latin typeface="Avenir"/>
                <a:ea typeface="Avenir"/>
                <a:cs typeface="Avenir"/>
                <a:sym typeface="Avenir"/>
              </a:rPr>
              <a:t>The church in </a:t>
            </a:r>
            <a:r>
              <a:rPr lang="en" sz="1600" b="1" dirty="0" err="1">
                <a:solidFill>
                  <a:schemeClr val="dk1"/>
                </a:solidFill>
                <a:latin typeface="Avenir"/>
                <a:ea typeface="Avenir"/>
                <a:cs typeface="Avenir"/>
                <a:sym typeface="Avenir"/>
              </a:rPr>
              <a:t>Thessalonica</a:t>
            </a:r>
            <a:br>
              <a:rPr lang="en" sz="1200" b="1" dirty="0">
                <a:solidFill>
                  <a:schemeClr val="dk1"/>
                </a:solidFill>
                <a:latin typeface="Avenir"/>
                <a:ea typeface="Avenir"/>
                <a:cs typeface="Avenir"/>
                <a:sym typeface="Avenir"/>
              </a:rPr>
            </a:br>
            <a:r>
              <a:rPr lang="en" sz="1200" dirty="0">
                <a:solidFill>
                  <a:schemeClr val="dk1"/>
                </a:solidFill>
                <a:latin typeface="Avenir"/>
                <a:ea typeface="Avenir"/>
                <a:cs typeface="Avenir"/>
                <a:sym typeface="Avenir"/>
              </a:rPr>
              <a:t>"...</a:t>
            </a:r>
            <a:r>
              <a:rPr lang="en" sz="1200" dirty="0">
                <a:solidFill>
                  <a:schemeClr val="dk1"/>
                </a:solidFill>
                <a:highlight>
                  <a:srgbClr val="C9DAF8"/>
                </a:highlight>
                <a:latin typeface="Avenir"/>
                <a:ea typeface="Avenir"/>
                <a:cs typeface="Avenir"/>
                <a:sym typeface="Avenir"/>
              </a:rPr>
              <a:t>you became an example to all the believers</a:t>
            </a:r>
            <a:r>
              <a:rPr lang="en" sz="1200" dirty="0">
                <a:solidFill>
                  <a:schemeClr val="dk1"/>
                </a:solidFill>
                <a:latin typeface="Avenir"/>
                <a:ea typeface="Avenir"/>
                <a:cs typeface="Avenir"/>
                <a:sym typeface="Avenir"/>
              </a:rPr>
              <a:t> in Macedonia and in Achaia... </a:t>
            </a:r>
            <a:r>
              <a:rPr lang="en" sz="1200" dirty="0">
                <a:solidFill>
                  <a:schemeClr val="dk1"/>
                </a:solidFill>
                <a:highlight>
                  <a:srgbClr val="C9DAF8"/>
                </a:highlight>
                <a:latin typeface="Avenir"/>
                <a:ea typeface="Avenir"/>
                <a:cs typeface="Avenir"/>
                <a:sym typeface="Avenir"/>
              </a:rPr>
              <a:t>your faith in God has gone forth everywhere</a:t>
            </a:r>
            <a:r>
              <a:rPr lang="en" sz="1200" dirty="0">
                <a:solidFill>
                  <a:schemeClr val="dk1"/>
                </a:solidFill>
                <a:latin typeface="Avenir"/>
                <a:ea typeface="Avenir"/>
                <a:cs typeface="Avenir"/>
                <a:sym typeface="Avenir"/>
              </a:rPr>
              <a:t>." (I </a:t>
            </a:r>
            <a:r>
              <a:rPr lang="en" sz="1200" dirty="0" err="1">
                <a:solidFill>
                  <a:schemeClr val="dk1"/>
                </a:solidFill>
                <a:latin typeface="Avenir"/>
                <a:ea typeface="Avenir"/>
                <a:cs typeface="Avenir"/>
                <a:sym typeface="Avenir"/>
              </a:rPr>
              <a:t>Thes</a:t>
            </a:r>
            <a:r>
              <a:rPr lang="en" sz="1200" dirty="0">
                <a:solidFill>
                  <a:schemeClr val="dk1"/>
                </a:solidFill>
                <a:latin typeface="Avenir"/>
                <a:ea typeface="Avenir"/>
                <a:cs typeface="Avenir"/>
                <a:sym typeface="Avenir"/>
              </a:rPr>
              <a:t>. 1:7-8)</a:t>
            </a:r>
            <a:endParaRPr sz="400" dirty="0">
              <a:solidFill>
                <a:schemeClr val="dk1"/>
              </a:solidFill>
              <a:latin typeface="Avenir"/>
              <a:ea typeface="Avenir"/>
              <a:cs typeface="Avenir"/>
              <a:sym typeface="Avenir"/>
            </a:endParaRPr>
          </a:p>
          <a:p>
            <a:pPr marL="0" lvl="0" indent="0" algn="l" rtl="0">
              <a:lnSpc>
                <a:spcPct val="100000"/>
              </a:lnSpc>
              <a:spcBef>
                <a:spcPts val="800"/>
              </a:spcBef>
              <a:spcAft>
                <a:spcPts val="0"/>
              </a:spcAft>
              <a:buNone/>
            </a:pPr>
            <a:r>
              <a:rPr lang="en" sz="1600" dirty="0">
                <a:solidFill>
                  <a:schemeClr val="dk1"/>
                </a:solidFill>
                <a:latin typeface="Avenir"/>
                <a:ea typeface="Avenir"/>
                <a:cs typeface="Avenir"/>
                <a:sym typeface="Avenir"/>
              </a:rPr>
              <a:t>5.</a:t>
            </a:r>
            <a:r>
              <a:rPr lang="en" sz="1600" b="1" dirty="0">
                <a:solidFill>
                  <a:schemeClr val="dk1"/>
                </a:solidFill>
                <a:latin typeface="Avenir"/>
                <a:ea typeface="Avenir"/>
                <a:cs typeface="Avenir"/>
                <a:sym typeface="Avenir"/>
              </a:rPr>
              <a:t> The church in Corinth</a:t>
            </a:r>
            <a:br>
              <a:rPr lang="en" sz="1200" b="1" dirty="0">
                <a:solidFill>
                  <a:schemeClr val="dk1"/>
                </a:solidFill>
                <a:latin typeface="Avenir"/>
                <a:ea typeface="Avenir"/>
                <a:cs typeface="Avenir"/>
                <a:sym typeface="Avenir"/>
              </a:rPr>
            </a:br>
            <a:r>
              <a:rPr lang="en" sz="1200" dirty="0">
                <a:solidFill>
                  <a:schemeClr val="dk1"/>
                </a:solidFill>
                <a:latin typeface="Avenir"/>
                <a:ea typeface="Avenir"/>
                <a:cs typeface="Avenir"/>
                <a:sym typeface="Avenir"/>
              </a:rPr>
              <a:t>"</a:t>
            </a:r>
            <a:r>
              <a:rPr lang="en" sz="1200" dirty="0">
                <a:solidFill>
                  <a:schemeClr val="dk1"/>
                </a:solidFill>
                <a:highlight>
                  <a:srgbClr val="C9DAF8"/>
                </a:highlight>
                <a:latin typeface="Avenir"/>
                <a:ea typeface="Avenir"/>
                <a:cs typeface="Avenir"/>
                <a:sym typeface="Avenir"/>
              </a:rPr>
              <a:t>You yourselves are our letter... known and read by all</a:t>
            </a:r>
            <a:r>
              <a:rPr lang="en" sz="1200" dirty="0">
                <a:solidFill>
                  <a:schemeClr val="dk1"/>
                </a:solidFill>
                <a:latin typeface="Avenir"/>
                <a:ea typeface="Avenir"/>
                <a:cs typeface="Avenir"/>
                <a:sym typeface="Avenir"/>
              </a:rPr>
              <a:t>… a letter from Christ…" (II </a:t>
            </a:r>
            <a:r>
              <a:rPr lang="en" sz="1200" dirty="0" err="1">
                <a:solidFill>
                  <a:schemeClr val="dk1"/>
                </a:solidFill>
                <a:latin typeface="Avenir"/>
                <a:ea typeface="Avenir"/>
                <a:cs typeface="Avenir"/>
                <a:sym typeface="Avenir"/>
              </a:rPr>
              <a:t>Cor</a:t>
            </a:r>
            <a:r>
              <a:rPr lang="en" sz="1200" dirty="0">
                <a:solidFill>
                  <a:schemeClr val="dk1"/>
                </a:solidFill>
                <a:latin typeface="Avenir"/>
                <a:ea typeface="Avenir"/>
                <a:cs typeface="Avenir"/>
                <a:sym typeface="Avenir"/>
              </a:rPr>
              <a:t>. 3:2-3)</a:t>
            </a:r>
            <a:endParaRPr sz="1200" dirty="0">
              <a:solidFill>
                <a:schemeClr val="dk1"/>
              </a:solidFill>
              <a:latin typeface="Avenir"/>
              <a:ea typeface="Avenir"/>
              <a:cs typeface="Avenir"/>
              <a:sym typeface="Avenir"/>
            </a:endParaRPr>
          </a:p>
          <a:p>
            <a:pPr marL="0" lvl="0" indent="0" algn="r" rtl="0">
              <a:lnSpc>
                <a:spcPct val="115000"/>
              </a:lnSpc>
              <a:spcBef>
                <a:spcPts val="800"/>
              </a:spcBef>
              <a:spcAft>
                <a:spcPts val="0"/>
              </a:spcAft>
              <a:buClr>
                <a:schemeClr val="dk1"/>
              </a:buClr>
              <a:buSzPts val="1100"/>
              <a:buFont typeface="Arial"/>
              <a:buNone/>
            </a:pPr>
            <a:endParaRPr sz="1200" dirty="0">
              <a:solidFill>
                <a:schemeClr val="dk1"/>
              </a:solidFill>
              <a:latin typeface="Avenir"/>
              <a:ea typeface="Avenir"/>
              <a:cs typeface="Avenir"/>
              <a:sym typeface="Avenir"/>
            </a:endParaRPr>
          </a:p>
          <a:p>
            <a:pPr marL="0" lvl="0" indent="0" algn="just" rtl="0">
              <a:lnSpc>
                <a:spcPct val="115000"/>
              </a:lnSpc>
              <a:spcBef>
                <a:spcPts val="1200"/>
              </a:spcBef>
              <a:spcAft>
                <a:spcPts val="1200"/>
              </a:spcAft>
              <a:buClr>
                <a:schemeClr val="dk1"/>
              </a:buClr>
              <a:buSzPts val="1100"/>
              <a:buFont typeface="Arial"/>
              <a:buNone/>
            </a:pPr>
            <a:endParaRPr sz="1200" dirty="0">
              <a:solidFill>
                <a:schemeClr val="dk1"/>
              </a:solidFill>
              <a:latin typeface="Avenir"/>
              <a:ea typeface="Avenir"/>
              <a:cs typeface="Avenir"/>
              <a:sym typeface="Avenir"/>
            </a:endParaRPr>
          </a:p>
        </p:txBody>
      </p:sp>
      <p:sp>
        <p:nvSpPr>
          <p:cNvPr id="77" name="Google Shape;77;p17"/>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The Biblical Expectation and Power of Collective Witness</a:t>
            </a:r>
            <a:endParaRPr sz="1800">
              <a:solidFill>
                <a:schemeClr val="dk1"/>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8"/>
          <p:cNvSpPr txBox="1"/>
          <p:nvPr/>
        </p:nvSpPr>
        <p:spPr>
          <a:xfrm>
            <a:off x="146125" y="673750"/>
            <a:ext cx="8801700" cy="32850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None/>
            </a:pPr>
            <a:r>
              <a:rPr lang="en" sz="1600" dirty="0">
                <a:solidFill>
                  <a:schemeClr val="dk1"/>
                </a:solidFill>
                <a:latin typeface="Avenir"/>
                <a:ea typeface="Avenir"/>
                <a:cs typeface="Avenir"/>
                <a:sym typeface="Avenir"/>
              </a:rPr>
              <a:t>6. </a:t>
            </a:r>
            <a:r>
              <a:rPr lang="en" sz="1600" b="1" dirty="0">
                <a:solidFill>
                  <a:schemeClr val="dk1"/>
                </a:solidFill>
                <a:latin typeface="Avenir"/>
                <a:ea typeface="Avenir"/>
                <a:cs typeface="Avenir"/>
                <a:sym typeface="Avenir"/>
              </a:rPr>
              <a:t>The church in Ephesus</a:t>
            </a:r>
            <a:endParaRPr sz="1200" dirty="0">
              <a:latin typeface="Avenir"/>
              <a:ea typeface="Avenir"/>
              <a:cs typeface="Avenir"/>
              <a:sym typeface="Avenir"/>
            </a:endParaRPr>
          </a:p>
          <a:p>
            <a:pPr marL="457200" lvl="0" indent="0" algn="l" rtl="0">
              <a:lnSpc>
                <a:spcPct val="115000"/>
              </a:lnSpc>
              <a:spcBef>
                <a:spcPts val="800"/>
              </a:spcBef>
              <a:spcAft>
                <a:spcPts val="0"/>
              </a:spcAft>
              <a:buNone/>
            </a:pPr>
            <a:r>
              <a:rPr lang="en" dirty="0">
                <a:solidFill>
                  <a:schemeClr val="dk1"/>
                </a:solidFill>
                <a:latin typeface="Avenir"/>
                <a:ea typeface="Avenir"/>
                <a:cs typeface="Avenir"/>
                <a:sym typeface="Avenir"/>
              </a:rPr>
              <a:t>"</a:t>
            </a:r>
            <a:r>
              <a:rPr lang="en" dirty="0">
                <a:solidFill>
                  <a:schemeClr val="dk1"/>
                </a:solidFill>
                <a:highlight>
                  <a:srgbClr val="C9DAF8"/>
                </a:highlight>
                <a:latin typeface="Avenir"/>
                <a:ea typeface="Avenir"/>
                <a:cs typeface="Avenir"/>
                <a:sym typeface="Avenir"/>
              </a:rPr>
              <a:t>His intent was that now, through the church, the manifold (Gr., multicolored) wisdom of God should be made known</a:t>
            </a:r>
            <a:r>
              <a:rPr lang="en" dirty="0">
                <a:solidFill>
                  <a:schemeClr val="dk1"/>
                </a:solidFill>
                <a:latin typeface="Avenir"/>
                <a:ea typeface="Avenir"/>
                <a:cs typeface="Avenir"/>
                <a:sym typeface="Avenir"/>
              </a:rPr>
              <a:t> to the rulers and authorities in heavenly places, in accordance with His eternal purpose </a:t>
            </a:r>
            <a:r>
              <a:rPr lang="en" u="sng" dirty="0">
                <a:solidFill>
                  <a:schemeClr val="dk1"/>
                </a:solidFill>
                <a:latin typeface="Avenir"/>
                <a:ea typeface="Avenir"/>
                <a:cs typeface="Avenir"/>
                <a:sym typeface="Avenir"/>
              </a:rPr>
              <a:t>that He accomplished in Christ Jesus our Lord</a:t>
            </a:r>
            <a:r>
              <a:rPr lang="en" dirty="0">
                <a:solidFill>
                  <a:schemeClr val="dk1"/>
                </a:solidFill>
                <a:latin typeface="Avenir"/>
                <a:ea typeface="Avenir"/>
                <a:cs typeface="Avenir"/>
                <a:sym typeface="Avenir"/>
              </a:rPr>
              <a:t>."</a:t>
            </a:r>
            <a:endParaRPr i="1" dirty="0">
              <a:solidFill>
                <a:schemeClr val="dk1"/>
              </a:solidFill>
              <a:latin typeface="Avenir"/>
              <a:ea typeface="Avenir"/>
              <a:cs typeface="Avenir"/>
              <a:sym typeface="Avenir"/>
            </a:endParaRPr>
          </a:p>
          <a:p>
            <a:pPr marL="914400" lvl="0" indent="0" algn="l" rtl="0">
              <a:spcBef>
                <a:spcPts val="800"/>
              </a:spcBef>
              <a:spcAft>
                <a:spcPts val="0"/>
              </a:spcAft>
              <a:buNone/>
            </a:pPr>
            <a:r>
              <a:rPr lang="en" dirty="0">
                <a:latin typeface="Avenir"/>
                <a:ea typeface="Avenir"/>
                <a:cs typeface="Avenir"/>
                <a:sym typeface="Avenir"/>
              </a:rPr>
              <a:t>"For He Himself is our peace, who made both groups into one and broke down the barrier of the dividing wall, by abolishing in His flesh the hostility (historic animosities)… so that in Himself He might make the two one new person, in this way establishing peace; and that He might reconcile them both (Jews and Gentiles) in one body to God through the cross, by it having put to death the hostility." (</a:t>
            </a:r>
            <a:r>
              <a:rPr lang="en" dirty="0" err="1">
                <a:latin typeface="Avenir"/>
                <a:ea typeface="Avenir"/>
                <a:cs typeface="Avenir"/>
                <a:sym typeface="Avenir"/>
              </a:rPr>
              <a:t>Eph</a:t>
            </a:r>
            <a:r>
              <a:rPr lang="en" dirty="0">
                <a:latin typeface="Avenir"/>
                <a:ea typeface="Avenir"/>
                <a:cs typeface="Avenir"/>
                <a:sym typeface="Avenir"/>
              </a:rPr>
              <a:t>. 2:14-16)</a:t>
            </a:r>
            <a:endParaRPr dirty="0">
              <a:latin typeface="Avenir"/>
              <a:ea typeface="Avenir"/>
              <a:cs typeface="Avenir"/>
              <a:sym typeface="Avenir"/>
            </a:endParaRPr>
          </a:p>
          <a:p>
            <a:pPr marL="914400" lvl="0" indent="0" algn="l" rtl="0">
              <a:spcBef>
                <a:spcPts val="0"/>
              </a:spcBef>
              <a:spcAft>
                <a:spcPts val="0"/>
              </a:spcAft>
              <a:buNone/>
            </a:pPr>
            <a:endParaRPr sz="400" dirty="0">
              <a:latin typeface="Avenir"/>
              <a:ea typeface="Avenir"/>
              <a:cs typeface="Avenir"/>
              <a:sym typeface="Avenir"/>
            </a:endParaRPr>
          </a:p>
          <a:p>
            <a:pPr marL="914400" lvl="0" indent="0" algn="l" rtl="0">
              <a:spcBef>
                <a:spcPts val="0"/>
              </a:spcBef>
              <a:spcAft>
                <a:spcPts val="0"/>
              </a:spcAft>
              <a:buClr>
                <a:schemeClr val="dk1"/>
              </a:buClr>
              <a:buSzPts val="1100"/>
              <a:buFont typeface="Arial"/>
              <a:buNone/>
            </a:pPr>
            <a:r>
              <a:rPr lang="en" dirty="0">
                <a:solidFill>
                  <a:schemeClr val="dk1"/>
                </a:solidFill>
                <a:latin typeface="Avenir"/>
                <a:ea typeface="Avenir"/>
                <a:cs typeface="Avenir"/>
                <a:sym typeface="Avenir"/>
              </a:rPr>
              <a:t>"And they sang a new song, saying, 'Worthy are You to take the scroll and to break its seals; for You were slaughtered, and </a:t>
            </a:r>
            <a:r>
              <a:rPr lang="en" dirty="0">
                <a:solidFill>
                  <a:schemeClr val="dk1"/>
                </a:solidFill>
                <a:highlight>
                  <a:srgbClr val="C9DAF8"/>
                </a:highlight>
                <a:latin typeface="Avenir"/>
                <a:ea typeface="Avenir"/>
                <a:cs typeface="Avenir"/>
                <a:sym typeface="Avenir"/>
              </a:rPr>
              <a:t>You purchased people for God with Your blood from every tribe, language, people, and nation</a:t>
            </a:r>
            <a:r>
              <a:rPr lang="en" dirty="0">
                <a:solidFill>
                  <a:schemeClr val="dk1"/>
                </a:solidFill>
                <a:latin typeface="Avenir"/>
                <a:ea typeface="Avenir"/>
                <a:cs typeface="Avenir"/>
                <a:sym typeface="Avenir"/>
              </a:rPr>
              <a:t>.'" (Rev. 5:9)</a:t>
            </a:r>
            <a:endParaRPr dirty="0">
              <a:latin typeface="Avenir"/>
              <a:ea typeface="Avenir"/>
              <a:cs typeface="Avenir"/>
              <a:sym typeface="Avenir"/>
            </a:endParaRPr>
          </a:p>
          <a:p>
            <a:pPr marL="914400" lvl="0" indent="0" algn="l" rtl="0">
              <a:spcBef>
                <a:spcPts val="0"/>
              </a:spcBef>
              <a:spcAft>
                <a:spcPts val="0"/>
              </a:spcAft>
              <a:buNone/>
            </a:pPr>
            <a:endParaRPr dirty="0">
              <a:solidFill>
                <a:schemeClr val="dk1"/>
              </a:solidFill>
              <a:latin typeface="Avenir"/>
              <a:ea typeface="Avenir"/>
              <a:cs typeface="Avenir"/>
              <a:sym typeface="Avenir"/>
            </a:endParaRPr>
          </a:p>
          <a:p>
            <a:pPr marL="914400" lvl="0" indent="0" algn="l" rtl="0">
              <a:spcBef>
                <a:spcPts val="0"/>
              </a:spcBef>
              <a:spcAft>
                <a:spcPts val="0"/>
              </a:spcAft>
              <a:buNone/>
            </a:pPr>
            <a:endParaRPr dirty="0">
              <a:solidFill>
                <a:schemeClr val="dk1"/>
              </a:solidFill>
              <a:latin typeface="Avenir"/>
              <a:ea typeface="Avenir"/>
              <a:cs typeface="Avenir"/>
              <a:sym typeface="Avenir"/>
            </a:endParaRPr>
          </a:p>
          <a:p>
            <a:pPr marL="0" lvl="0" indent="0" algn="just" rtl="0">
              <a:lnSpc>
                <a:spcPct val="115000"/>
              </a:lnSpc>
              <a:spcBef>
                <a:spcPts val="0"/>
              </a:spcBef>
              <a:spcAft>
                <a:spcPts val="1200"/>
              </a:spcAft>
              <a:buClr>
                <a:schemeClr val="dk1"/>
              </a:buClr>
              <a:buSzPts val="1100"/>
              <a:buFont typeface="Arial"/>
              <a:buNone/>
            </a:pPr>
            <a:endParaRPr sz="1200" dirty="0">
              <a:solidFill>
                <a:schemeClr val="dk1"/>
              </a:solidFill>
              <a:latin typeface="Avenir"/>
              <a:ea typeface="Avenir"/>
              <a:cs typeface="Avenir"/>
              <a:sym typeface="Avenir"/>
            </a:endParaRPr>
          </a:p>
        </p:txBody>
      </p:sp>
      <p:sp>
        <p:nvSpPr>
          <p:cNvPr id="83" name="Google Shape;83;p18"/>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The Biblical Expectation and Power of Collective Witness</a:t>
            </a:r>
            <a:endParaRPr sz="1800">
              <a:solidFill>
                <a:schemeClr val="dk1"/>
              </a:solidFill>
              <a:latin typeface="Avenir"/>
              <a:ea typeface="Avenir"/>
              <a:cs typeface="Avenir"/>
              <a:sym typeface="Aveni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p:nvPr/>
        </p:nvSpPr>
        <p:spPr>
          <a:xfrm>
            <a:off x="146125" y="673750"/>
            <a:ext cx="8801700" cy="3135600"/>
          </a:xfrm>
          <a:prstGeom prst="rect">
            <a:avLst/>
          </a:prstGeom>
          <a:noFill/>
          <a:ln>
            <a:noFill/>
          </a:ln>
        </p:spPr>
        <p:txBody>
          <a:bodyPr spcFirstLastPara="1" wrap="square" lIns="91425" tIns="91425" rIns="91425" bIns="91425" anchor="t" anchorCtr="0">
            <a:noAutofit/>
          </a:bodyPr>
          <a:lstStyle/>
          <a:p>
            <a:pPr marL="342900" lvl="0" indent="-228600" algn="l" rtl="0">
              <a:lnSpc>
                <a:spcPct val="115000"/>
              </a:lnSpc>
              <a:spcBef>
                <a:spcPts val="0"/>
              </a:spcBef>
              <a:spcAft>
                <a:spcPts val="0"/>
              </a:spcAft>
              <a:buNone/>
            </a:pPr>
            <a:r>
              <a:rPr lang="en" sz="1600" dirty="0">
                <a:solidFill>
                  <a:schemeClr val="dk1"/>
                </a:solidFill>
                <a:latin typeface="Avenir"/>
                <a:ea typeface="Avenir"/>
                <a:cs typeface="Avenir"/>
                <a:sym typeface="Avenir"/>
              </a:rPr>
              <a:t>7. </a:t>
            </a:r>
            <a:r>
              <a:rPr lang="en" sz="1600" b="1" dirty="0">
                <a:solidFill>
                  <a:schemeClr val="dk1"/>
                </a:solidFill>
                <a:latin typeface="Avenir"/>
                <a:ea typeface="Avenir"/>
                <a:cs typeface="Avenir"/>
                <a:sym typeface="Avenir"/>
              </a:rPr>
              <a:t>The </a:t>
            </a:r>
            <a:r>
              <a:rPr lang="en" sz="1600" b="1" dirty="0">
                <a:solidFill>
                  <a:schemeClr val="dk1"/>
                </a:solidFill>
                <a:highlight>
                  <a:srgbClr val="C9DAF8"/>
                </a:highlight>
                <a:latin typeface="Avenir"/>
                <a:ea typeface="Avenir"/>
                <a:cs typeface="Avenir"/>
                <a:sym typeface="Avenir"/>
              </a:rPr>
              <a:t>C</a:t>
            </a:r>
            <a:r>
              <a:rPr lang="en" sz="1600" b="1" dirty="0">
                <a:solidFill>
                  <a:schemeClr val="dk1"/>
                </a:solidFill>
                <a:latin typeface="Avenir"/>
                <a:ea typeface="Avenir"/>
                <a:cs typeface="Avenir"/>
                <a:sym typeface="Avenir"/>
              </a:rPr>
              <a:t>hurch in Heaven</a:t>
            </a:r>
            <a:endParaRPr sz="1200" dirty="0">
              <a:latin typeface="Avenir"/>
              <a:ea typeface="Avenir"/>
              <a:cs typeface="Avenir"/>
              <a:sym typeface="Avenir"/>
            </a:endParaRPr>
          </a:p>
          <a:p>
            <a:pPr marL="457200" lvl="0" indent="0" algn="l" rtl="0">
              <a:lnSpc>
                <a:spcPct val="115000"/>
              </a:lnSpc>
              <a:spcBef>
                <a:spcPts val="800"/>
              </a:spcBef>
              <a:spcAft>
                <a:spcPts val="0"/>
              </a:spcAft>
              <a:buNone/>
            </a:pPr>
            <a:r>
              <a:rPr lang="en" dirty="0">
                <a:solidFill>
                  <a:schemeClr val="dk1"/>
                </a:solidFill>
                <a:latin typeface="Avenir"/>
                <a:ea typeface="Avenir"/>
                <a:cs typeface="Avenir"/>
                <a:sym typeface="Avenir"/>
              </a:rPr>
              <a:t>"His intent was that now, through the church, the manifold (Gr., multicolored) wisdom of God should be made known </a:t>
            </a:r>
            <a:r>
              <a:rPr lang="en" dirty="0">
                <a:solidFill>
                  <a:schemeClr val="dk1"/>
                </a:solidFill>
                <a:highlight>
                  <a:srgbClr val="C9DAF8"/>
                </a:highlight>
                <a:latin typeface="Avenir"/>
                <a:ea typeface="Avenir"/>
                <a:cs typeface="Avenir"/>
                <a:sym typeface="Avenir"/>
              </a:rPr>
              <a:t>according to His eternal purpose</a:t>
            </a:r>
            <a:r>
              <a:rPr lang="en" dirty="0">
                <a:solidFill>
                  <a:schemeClr val="dk1"/>
                </a:solidFill>
                <a:latin typeface="Avenir"/>
                <a:ea typeface="Avenir"/>
                <a:cs typeface="Avenir"/>
                <a:sym typeface="Avenir"/>
              </a:rPr>
              <a:t> that He accomplished in Christ Jesus our Lord."</a:t>
            </a:r>
            <a:endParaRPr i="1" dirty="0">
              <a:solidFill>
                <a:schemeClr val="dk1"/>
              </a:solidFill>
              <a:latin typeface="Avenir"/>
              <a:ea typeface="Avenir"/>
              <a:cs typeface="Avenir"/>
              <a:sym typeface="Avenir"/>
            </a:endParaRPr>
          </a:p>
          <a:p>
            <a:pPr marL="914400" lvl="0" indent="0" algn="l" rtl="0">
              <a:spcBef>
                <a:spcPts val="800"/>
              </a:spcBef>
              <a:spcAft>
                <a:spcPts val="0"/>
              </a:spcAft>
              <a:buClr>
                <a:schemeClr val="dk1"/>
              </a:buClr>
              <a:buSzPts val="1100"/>
              <a:buFont typeface="Arial"/>
              <a:buNone/>
            </a:pPr>
            <a:r>
              <a:rPr lang="en" dirty="0">
                <a:solidFill>
                  <a:schemeClr val="dk1"/>
                </a:solidFill>
                <a:latin typeface="Avenir"/>
                <a:ea typeface="Avenir"/>
                <a:cs typeface="Avenir"/>
                <a:sym typeface="Avenir"/>
              </a:rPr>
              <a:t>After these things I looked, and behold, a great multitude which no one could count, from every nation and all the tribes, peoples, and languages, standing before the throne and before the Lamb, clothed in white robes, and palm branches were in their hands; and they cried out with a loud voice, saying, “Salvation belongs to our God who sits on the throne, and to the Lamb.” (Rev. 7:9)</a:t>
            </a:r>
            <a:endParaRPr dirty="0">
              <a:solidFill>
                <a:schemeClr val="dk1"/>
              </a:solidFill>
              <a:latin typeface="Avenir"/>
              <a:ea typeface="Avenir"/>
              <a:cs typeface="Avenir"/>
              <a:sym typeface="Avenir"/>
            </a:endParaRPr>
          </a:p>
          <a:p>
            <a:pPr marL="914400" lvl="0" indent="0" algn="l" rtl="0">
              <a:spcBef>
                <a:spcPts val="0"/>
              </a:spcBef>
              <a:spcAft>
                <a:spcPts val="0"/>
              </a:spcAft>
              <a:buNone/>
            </a:pPr>
            <a:endParaRPr dirty="0">
              <a:latin typeface="Avenir"/>
              <a:ea typeface="Avenir"/>
              <a:cs typeface="Avenir"/>
              <a:sym typeface="Avenir"/>
            </a:endParaRPr>
          </a:p>
          <a:p>
            <a:pPr marL="914400" lvl="0" indent="0" algn="l" rtl="0">
              <a:spcBef>
                <a:spcPts val="0"/>
              </a:spcBef>
              <a:spcAft>
                <a:spcPts val="0"/>
              </a:spcAft>
              <a:buNone/>
            </a:pPr>
            <a:endParaRPr dirty="0">
              <a:solidFill>
                <a:schemeClr val="dk1"/>
              </a:solidFill>
              <a:latin typeface="Avenir"/>
              <a:ea typeface="Avenir"/>
              <a:cs typeface="Avenir"/>
              <a:sym typeface="Avenir"/>
            </a:endParaRPr>
          </a:p>
          <a:p>
            <a:pPr marL="914400" lvl="0" indent="0" algn="l" rtl="0">
              <a:spcBef>
                <a:spcPts val="0"/>
              </a:spcBef>
              <a:spcAft>
                <a:spcPts val="0"/>
              </a:spcAft>
              <a:buNone/>
            </a:pPr>
            <a:endParaRPr dirty="0">
              <a:solidFill>
                <a:schemeClr val="dk1"/>
              </a:solidFill>
              <a:latin typeface="Avenir"/>
              <a:ea typeface="Avenir"/>
              <a:cs typeface="Avenir"/>
              <a:sym typeface="Avenir"/>
            </a:endParaRPr>
          </a:p>
          <a:p>
            <a:pPr marL="0" lvl="0" indent="0" algn="just" rtl="0">
              <a:lnSpc>
                <a:spcPct val="115000"/>
              </a:lnSpc>
              <a:spcBef>
                <a:spcPts val="0"/>
              </a:spcBef>
              <a:spcAft>
                <a:spcPts val="1200"/>
              </a:spcAft>
              <a:buClr>
                <a:schemeClr val="dk1"/>
              </a:buClr>
              <a:buSzPts val="1100"/>
              <a:buFont typeface="Arial"/>
              <a:buNone/>
            </a:pPr>
            <a:endParaRPr sz="1200" dirty="0">
              <a:solidFill>
                <a:schemeClr val="dk1"/>
              </a:solidFill>
              <a:latin typeface="Avenir"/>
              <a:ea typeface="Avenir"/>
              <a:cs typeface="Avenir"/>
              <a:sym typeface="Avenir"/>
            </a:endParaRPr>
          </a:p>
        </p:txBody>
      </p:sp>
      <p:sp>
        <p:nvSpPr>
          <p:cNvPr id="89" name="Google Shape;89;p19"/>
          <p:cNvSpPr txBox="1"/>
          <p:nvPr/>
        </p:nvSpPr>
        <p:spPr>
          <a:xfrm>
            <a:off x="648500" y="230825"/>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The Fulfilment of His Eternal Purpose</a:t>
            </a:r>
            <a:endParaRPr sz="1800">
              <a:solidFill>
                <a:schemeClr val="dk1"/>
              </a:solidFill>
              <a:latin typeface="Avenir"/>
              <a:ea typeface="Avenir"/>
              <a:cs typeface="Avenir"/>
              <a:sym typeface="Aveni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p:nvPr/>
        </p:nvSpPr>
        <p:spPr>
          <a:xfrm>
            <a:off x="110650" y="1754000"/>
            <a:ext cx="8801700" cy="775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600" dirty="0">
                <a:solidFill>
                  <a:schemeClr val="dk1"/>
                </a:solidFill>
                <a:latin typeface="Avenir"/>
                <a:ea typeface="Avenir"/>
                <a:cs typeface="Avenir"/>
                <a:sym typeface="Avenir"/>
              </a:rPr>
              <a:t>The question isn't whether a church should recognize and tell its collective story.</a:t>
            </a:r>
            <a:br>
              <a:rPr lang="en" sz="1600" dirty="0">
                <a:solidFill>
                  <a:schemeClr val="dk1"/>
                </a:solidFill>
                <a:latin typeface="Avenir"/>
                <a:ea typeface="Avenir"/>
                <a:cs typeface="Avenir"/>
                <a:sym typeface="Avenir"/>
              </a:rPr>
            </a:br>
            <a:r>
              <a:rPr lang="en" sz="1600" dirty="0">
                <a:solidFill>
                  <a:schemeClr val="dk1"/>
                </a:solidFill>
                <a:latin typeface="Avenir"/>
                <a:ea typeface="Avenir"/>
                <a:cs typeface="Avenir"/>
                <a:sym typeface="Avenir"/>
              </a:rPr>
              <a:t>The question is for what purpose, for whose benefit, and for whose glory?</a:t>
            </a:r>
            <a:endParaRPr sz="1600" i="1" dirty="0">
              <a:solidFill>
                <a:schemeClr val="dk1"/>
              </a:solidFill>
              <a:latin typeface="Avenir"/>
              <a:ea typeface="Avenir"/>
              <a:cs typeface="Avenir"/>
              <a:sym typeface="Aveni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p:nvPr/>
        </p:nvSpPr>
        <p:spPr>
          <a:xfrm>
            <a:off x="131900" y="673749"/>
            <a:ext cx="8801700" cy="3945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br>
              <a:rPr lang="en" sz="1600">
                <a:solidFill>
                  <a:schemeClr val="dk1"/>
                </a:solidFill>
                <a:highlight>
                  <a:srgbClr val="C9DAF8"/>
                </a:highlight>
                <a:latin typeface="Avenir"/>
                <a:ea typeface="Avenir"/>
                <a:cs typeface="Avenir"/>
                <a:sym typeface="Avenir"/>
              </a:rPr>
            </a:br>
            <a:r>
              <a:rPr lang="en" sz="1600">
                <a:solidFill>
                  <a:schemeClr val="dk1"/>
                </a:solidFill>
                <a:latin typeface="Avenir"/>
                <a:ea typeface="Avenir"/>
                <a:cs typeface="Avenir"/>
                <a:sym typeface="Avenir"/>
              </a:rPr>
              <a:t>A. </a:t>
            </a:r>
            <a:r>
              <a:rPr lang="en" sz="1600">
                <a:solidFill>
                  <a:schemeClr val="dk1"/>
                </a:solidFill>
                <a:highlight>
                  <a:srgbClr val="C9DAF8"/>
                </a:highlight>
                <a:latin typeface="Avenir"/>
                <a:ea typeface="Avenir"/>
                <a:cs typeface="Avenir"/>
                <a:sym typeface="Avenir"/>
              </a:rPr>
              <a:t>To know God and to make Him known</a:t>
            </a:r>
            <a:r>
              <a:rPr lang="en" sz="1600">
                <a:solidFill>
                  <a:schemeClr val="dk1"/>
                </a:solidFill>
                <a:latin typeface="Avenir"/>
                <a:ea typeface="Avenir"/>
                <a:cs typeface="Avenir"/>
                <a:sym typeface="Avenir"/>
              </a:rPr>
              <a:t> through the pursuit of unity in accordance with the prayer of Christ in John 17 and patterned after the New Testament church in Antioch.</a:t>
            </a:r>
            <a:endParaRPr sz="1600">
              <a:solidFill>
                <a:schemeClr val="dk1"/>
              </a:solidFill>
              <a:latin typeface="Avenir"/>
              <a:ea typeface="Avenir"/>
              <a:cs typeface="Avenir"/>
              <a:sym typeface="Avenir"/>
            </a:endParaRPr>
          </a:p>
          <a:p>
            <a:pPr marL="0" lvl="0" indent="0" algn="l" rtl="0">
              <a:lnSpc>
                <a:spcPct val="115000"/>
              </a:lnSpc>
              <a:spcBef>
                <a:spcPts val="1200"/>
              </a:spcBef>
              <a:spcAft>
                <a:spcPts val="0"/>
              </a:spcAft>
              <a:buNone/>
            </a:pPr>
            <a:r>
              <a:rPr lang="en" sz="1600">
                <a:solidFill>
                  <a:schemeClr val="dk1"/>
                </a:solidFill>
                <a:latin typeface="Avenir"/>
                <a:ea typeface="Avenir"/>
                <a:cs typeface="Avenir"/>
                <a:sym typeface="Avenir"/>
              </a:rPr>
              <a:t>B. </a:t>
            </a:r>
            <a:r>
              <a:rPr lang="en" sz="1600">
                <a:solidFill>
                  <a:schemeClr val="dk1"/>
                </a:solidFill>
                <a:highlight>
                  <a:srgbClr val="C9DAF8"/>
                </a:highlight>
                <a:latin typeface="Avenir"/>
                <a:ea typeface="Avenir"/>
                <a:cs typeface="Avenir"/>
                <a:sym typeface="Avenir"/>
              </a:rPr>
              <a:t>To advance a credible and compelling witness of the Gospel</a:t>
            </a:r>
            <a:r>
              <a:rPr lang="en" sz="1600">
                <a:solidFill>
                  <a:schemeClr val="dk1"/>
                </a:solidFill>
                <a:latin typeface="Avenir"/>
                <a:ea typeface="Avenir"/>
                <a:cs typeface="Avenir"/>
                <a:sym typeface="Avenir"/>
              </a:rPr>
              <a:t>.</a:t>
            </a:r>
            <a:endParaRPr sz="1600">
              <a:solidFill>
                <a:schemeClr val="dk1"/>
              </a:solidFill>
              <a:latin typeface="Avenir"/>
              <a:ea typeface="Avenir"/>
              <a:cs typeface="Avenir"/>
              <a:sym typeface="Avenir"/>
            </a:endParaRPr>
          </a:p>
          <a:p>
            <a:pPr marL="0" lvl="0" indent="0" algn="l" rtl="0">
              <a:lnSpc>
                <a:spcPct val="115000"/>
              </a:lnSpc>
              <a:spcBef>
                <a:spcPts val="1200"/>
              </a:spcBef>
              <a:spcAft>
                <a:spcPts val="1200"/>
              </a:spcAft>
              <a:buNone/>
            </a:pPr>
            <a:r>
              <a:rPr lang="en" sz="1600">
                <a:solidFill>
                  <a:schemeClr val="dk1"/>
                </a:solidFill>
                <a:latin typeface="Avenir"/>
                <a:ea typeface="Avenir"/>
                <a:cs typeface="Avenir"/>
                <a:sym typeface="Avenir"/>
              </a:rPr>
              <a:t>C. </a:t>
            </a:r>
            <a:r>
              <a:rPr lang="en" sz="1600">
                <a:highlight>
                  <a:srgbClr val="C9DAF8"/>
                </a:highlight>
                <a:latin typeface="Avenir"/>
                <a:ea typeface="Avenir"/>
                <a:cs typeface="Avenir"/>
                <a:sym typeface="Avenir"/>
              </a:rPr>
              <a:t>To challenge twentieth-century understanding and application of the Homogeneous Unit Principle</a:t>
            </a:r>
            <a:r>
              <a:rPr lang="en" sz="1600">
                <a:latin typeface="Avenir"/>
                <a:ea typeface="Avenir"/>
                <a:cs typeface="Avenir"/>
                <a:sym typeface="Avenir"/>
              </a:rPr>
              <a:t>.</a:t>
            </a:r>
            <a:endParaRPr sz="1800">
              <a:solidFill>
                <a:schemeClr val="dk1"/>
              </a:solidFill>
              <a:latin typeface="Avenir"/>
              <a:ea typeface="Avenir"/>
              <a:cs typeface="Avenir"/>
              <a:sym typeface="Avenir"/>
            </a:endParaRPr>
          </a:p>
        </p:txBody>
      </p:sp>
      <p:sp>
        <p:nvSpPr>
          <p:cNvPr id="100" name="Google Shape;100;p21"/>
          <p:cNvSpPr txBox="1"/>
          <p:nvPr/>
        </p:nvSpPr>
        <p:spPr>
          <a:xfrm>
            <a:off x="648500" y="301907"/>
            <a:ext cx="7768500" cy="40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1800" b="1">
                <a:solidFill>
                  <a:schemeClr val="dk1"/>
                </a:solidFill>
                <a:latin typeface="Avenir"/>
                <a:ea typeface="Avenir"/>
                <a:cs typeface="Avenir"/>
                <a:sym typeface="Avenir"/>
              </a:rPr>
              <a:t>1. For What Purpose?</a:t>
            </a:r>
            <a:endParaRPr sz="1800">
              <a:solidFill>
                <a:schemeClr val="dk1"/>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19</Slides>
  <Notes>19</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Mark DeYmaz</cp:lastModifiedBy>
  <cp:revision>5</cp:revision>
  <dcterms:modified xsi:type="dcterms:W3CDTF">2026-08-24T01:22:15Z</dcterms:modified>
</cp:coreProperties>
</file>